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57" r:id="rId3"/>
    <p:sldId id="258" r:id="rId4"/>
    <p:sldId id="259" r:id="rId5"/>
    <p:sldId id="260" r:id="rId6"/>
    <p:sldId id="261" r:id="rId7"/>
    <p:sldId id="262" r:id="rId8"/>
    <p:sldId id="264" r:id="rId9"/>
    <p:sldId id="263" r:id="rId10"/>
    <p:sldId id="266" r:id="rId11"/>
    <p:sldId id="268" r:id="rId12"/>
    <p:sldId id="270" r:id="rId13"/>
    <p:sldId id="272" r:id="rId14"/>
    <p:sldId id="274" r:id="rId15"/>
    <p:sldId id="276" r:id="rId16"/>
    <p:sldId id="278" r:id="rId17"/>
    <p:sldId id="280" r:id="rId18"/>
    <p:sldId id="281" r:id="rId19"/>
    <p:sldId id="282" r:id="rId20"/>
    <p:sldId id="283" r:id="rId21"/>
    <p:sldId id="284" r:id="rId22"/>
    <p:sldId id="285" r:id="rId23"/>
    <p:sldId id="286" r:id="rId24"/>
    <p:sldId id="287" r:id="rId25"/>
    <p:sldId id="288"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45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47AFE3-AF69-4414-AD98-BFFEA8802E9A}" type="datetimeFigureOut">
              <a:rPr lang="ru-RU" smtClean="0"/>
              <a:pPr/>
              <a:t>09.04.2020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A6E9A2-B581-4384-9CAF-CE898CBE46D3}" type="slidenum">
              <a:rPr lang="ru-RU" smtClean="0"/>
              <a:pPr/>
              <a:t>‹#›</a:t>
            </a:fld>
            <a:endParaRPr lang="ru-RU"/>
          </a:p>
        </p:txBody>
      </p:sp>
    </p:spTree>
    <p:extLst>
      <p:ext uri="{BB962C8B-B14F-4D97-AF65-F5344CB8AC3E}">
        <p14:creationId xmlns:p14="http://schemas.microsoft.com/office/powerpoint/2010/main" xmlns="" val="1274058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AA6E9A2-B581-4384-9CAF-CE898CBE46D3}" type="slidenum">
              <a:rPr lang="ru-RU" smtClean="0"/>
              <a:pPr/>
              <a:t>3</a:t>
            </a:fld>
            <a:endParaRPr lang="ru-RU"/>
          </a:p>
        </p:txBody>
      </p:sp>
    </p:spTree>
    <p:extLst>
      <p:ext uri="{BB962C8B-B14F-4D97-AF65-F5344CB8AC3E}">
        <p14:creationId xmlns:p14="http://schemas.microsoft.com/office/powerpoint/2010/main" xmlns="" val="2530273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AA8636F-E7D7-4308-96C2-2A80911A14EB}" type="slidenum">
              <a:rPr lang="ru-RU" smtClean="0"/>
              <a:pPr/>
              <a:t>19</a:t>
            </a:fld>
            <a:endParaRPr lang="ru-RU"/>
          </a:p>
        </p:txBody>
      </p:sp>
    </p:spTree>
    <p:extLst>
      <p:ext uri="{BB962C8B-B14F-4D97-AF65-F5344CB8AC3E}">
        <p14:creationId xmlns:p14="http://schemas.microsoft.com/office/powerpoint/2010/main" xmlns="" val="2069030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4C5B65DF-5C08-4A72-B866-EAA56566531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C5B65DF-5C08-4A72-B866-EAA56566531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C5B65DF-5C08-4A72-B866-EAA565665313}"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36B28D21-20DF-45D6-9EB0-563964432E6F}" type="datetimeFigureOut">
              <a:rPr lang="ru-RU" smtClean="0"/>
              <a:pPr/>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4C5B65DF-5C08-4A72-B866-EAA565665313}"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6B28D21-20DF-45D6-9EB0-563964432E6F}" type="datetimeFigureOut">
              <a:rPr lang="ru-RU" smtClean="0"/>
              <a:pPr/>
              <a:t>09.04.2020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C5B65DF-5C08-4A72-B866-EAA565665313}"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3108" y="1214422"/>
            <a:ext cx="6172200" cy="2143140"/>
          </a:xfrm>
        </p:spPr>
        <p:txBody>
          <a:bodyPr>
            <a:normAutofit fontScale="90000"/>
          </a:bodyPr>
          <a:lstStyle/>
          <a:p>
            <a:r>
              <a:rPr lang="ru-RU" sz="4000" dirty="0" smtClean="0">
                <a:solidFill>
                  <a:schemeClr val="bg1"/>
                </a:solidFill>
              </a:rPr>
              <a:t>Отзыв о книге</a:t>
            </a:r>
            <a:br>
              <a:rPr lang="ru-RU" sz="4000" dirty="0" smtClean="0">
                <a:solidFill>
                  <a:schemeClr val="bg1"/>
                </a:solidFill>
              </a:rPr>
            </a:br>
            <a:r>
              <a:rPr lang="ru-RU" sz="4000" dirty="0" smtClean="0">
                <a:solidFill>
                  <a:schemeClr val="bg1"/>
                </a:solidFill>
              </a:rPr>
              <a:t/>
            </a:r>
            <a:br>
              <a:rPr lang="ru-RU" sz="4000" dirty="0" smtClean="0">
                <a:solidFill>
                  <a:schemeClr val="bg1"/>
                </a:solidFill>
              </a:rPr>
            </a:br>
            <a:r>
              <a:rPr lang="ru-RU" sz="4000" dirty="0" smtClean="0">
                <a:solidFill>
                  <a:schemeClr val="bg1"/>
                </a:solidFill>
              </a:rPr>
              <a:t>«</a:t>
            </a:r>
            <a:r>
              <a:rPr lang="ru-RU" sz="4900" i="1" dirty="0" smtClean="0">
                <a:solidFill>
                  <a:schemeClr val="bg1"/>
                </a:solidFill>
              </a:rPr>
              <a:t>Морской волчонок»</a:t>
            </a:r>
            <a:br>
              <a:rPr lang="ru-RU" sz="4900" i="1" dirty="0" smtClean="0">
                <a:solidFill>
                  <a:schemeClr val="bg1"/>
                </a:solidFill>
              </a:rPr>
            </a:br>
            <a:r>
              <a:rPr lang="ru-RU" sz="4000" i="1" u="sng" dirty="0" smtClean="0">
                <a:solidFill>
                  <a:schemeClr val="bg1"/>
                </a:solidFill>
              </a:rPr>
              <a:t>Майн Рид</a:t>
            </a:r>
            <a:endParaRPr lang="ru-RU" sz="4000" i="1" u="sng" dirty="0">
              <a:solidFill>
                <a:schemeClr val="bg1"/>
              </a:solidFill>
            </a:endParaRPr>
          </a:p>
        </p:txBody>
      </p:sp>
      <p:sp>
        <p:nvSpPr>
          <p:cNvPr id="3" name="Подзаголовок 2"/>
          <p:cNvSpPr>
            <a:spLocks noGrp="1"/>
          </p:cNvSpPr>
          <p:nvPr>
            <p:ph type="subTitle" idx="1"/>
          </p:nvPr>
        </p:nvSpPr>
        <p:spPr>
          <a:xfrm>
            <a:off x="533400" y="4214818"/>
            <a:ext cx="7854696" cy="2500330"/>
          </a:xfrm>
        </p:spPr>
        <p:txBody>
          <a:bodyPr/>
          <a:lstStyle/>
          <a:p>
            <a:endParaRPr lang="ru-RU" dirty="0" smtClean="0">
              <a:solidFill>
                <a:schemeClr val="bg1"/>
              </a:solidFill>
            </a:endParaRPr>
          </a:p>
          <a:p>
            <a:endParaRPr lang="ru-RU" dirty="0" smtClean="0">
              <a:solidFill>
                <a:schemeClr val="bg1"/>
              </a:solidFill>
            </a:endParaRPr>
          </a:p>
          <a:p>
            <a:r>
              <a:rPr lang="ru-RU" dirty="0" smtClean="0">
                <a:solidFill>
                  <a:schemeClr val="bg1"/>
                </a:solidFill>
              </a:rPr>
              <a:t> Подготовила ученица </a:t>
            </a:r>
          </a:p>
          <a:p>
            <a:r>
              <a:rPr lang="ru-RU" dirty="0" smtClean="0">
                <a:solidFill>
                  <a:schemeClr val="bg1"/>
                </a:solidFill>
              </a:rPr>
              <a:t>6 </a:t>
            </a:r>
            <a:r>
              <a:rPr lang="ru-RU" dirty="0" smtClean="0">
                <a:solidFill>
                  <a:schemeClr val="bg1"/>
                </a:solidFill>
              </a:rPr>
              <a:t>класса</a:t>
            </a:r>
            <a:endParaRPr lang="ru-RU" dirty="0" smtClean="0">
              <a:solidFill>
                <a:schemeClr val="bg1"/>
              </a:solidFill>
            </a:endParaRPr>
          </a:p>
          <a:p>
            <a:r>
              <a:rPr lang="ru-RU" dirty="0" smtClean="0">
                <a:solidFill>
                  <a:schemeClr val="bg1"/>
                </a:solidFill>
              </a:rPr>
              <a:t>Бабкина</a:t>
            </a:r>
            <a:r>
              <a:rPr lang="en-US" dirty="0" smtClean="0">
                <a:solidFill>
                  <a:schemeClr val="bg1"/>
                </a:solidFill>
              </a:rPr>
              <a:t> </a:t>
            </a:r>
            <a:r>
              <a:rPr lang="ru-RU" dirty="0" smtClean="0">
                <a:solidFill>
                  <a:schemeClr val="bg1"/>
                </a:solidFill>
              </a:rPr>
              <a:t>П</a:t>
            </a:r>
            <a:endParaRPr lang="ru-RU" dirty="0">
              <a:solidFill>
                <a:schemeClr val="bg1"/>
              </a:solidFill>
            </a:endParaRPr>
          </a:p>
        </p:txBody>
      </p:sp>
    </p:spTree>
  </p:cSld>
  <p:clrMapOvr>
    <a:masterClrMapping/>
  </p:clrMapOvr>
  <p:transition advTm="3128">
    <p:whee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85852" y="1785926"/>
            <a:ext cx="7406640" cy="1829374"/>
          </a:xfrm>
        </p:spPr>
        <p:txBody>
          <a:bodyPr>
            <a:noAutofit/>
          </a:bodyPr>
          <a:lstStyle/>
          <a:p>
            <a:pPr algn="r"/>
            <a:r>
              <a:rPr lang="ru-RU" sz="3200" b="0" i="1" dirty="0" smtClean="0">
                <a:effectLst>
                  <a:outerShdw blurRad="38100" dist="38100" dir="2700000" algn="tl">
                    <a:srgbClr val="000000">
                      <a:alpha val="43137"/>
                    </a:srgbClr>
                  </a:outerShdw>
                </a:effectLst>
                <a:latin typeface="Comic Sans MS" pitchFamily="66" charset="0"/>
                <a:ea typeface="Ebrima" pitchFamily="2" charset="0"/>
                <a:cs typeface="Ebrima" pitchFamily="2" charset="0"/>
              </a:rPr>
              <a:t>Отзыв о книге</a:t>
            </a:r>
            <a:br>
              <a:rPr lang="ru-RU" sz="3200" b="0" i="1" dirty="0" smtClean="0">
                <a:effectLst>
                  <a:outerShdw blurRad="38100" dist="38100" dir="2700000" algn="tl">
                    <a:srgbClr val="000000">
                      <a:alpha val="43137"/>
                    </a:srgbClr>
                  </a:outerShdw>
                </a:effectLst>
                <a:latin typeface="Comic Sans MS" pitchFamily="66" charset="0"/>
                <a:ea typeface="Ebrima" pitchFamily="2" charset="0"/>
                <a:cs typeface="Ebrima" pitchFamily="2" charset="0"/>
              </a:rPr>
            </a:br>
            <a:r>
              <a:rPr lang="ru-RU" sz="3200" b="0" i="1" dirty="0" smtClean="0">
                <a:effectLst>
                  <a:outerShdw blurRad="38100" dist="38100" dir="2700000" algn="tl">
                    <a:srgbClr val="000000">
                      <a:alpha val="43137"/>
                    </a:srgbClr>
                  </a:outerShdw>
                </a:effectLst>
                <a:latin typeface="Comic Sans MS" pitchFamily="66" charset="0"/>
                <a:ea typeface="Ebrima" pitchFamily="2" charset="0"/>
                <a:cs typeface="Ebrima" pitchFamily="2" charset="0"/>
              </a:rPr>
              <a:t>«Роковые яйца»</a:t>
            </a:r>
            <a:br>
              <a:rPr lang="ru-RU" sz="3200" b="0" i="1" dirty="0" smtClean="0">
                <a:effectLst>
                  <a:outerShdw blurRad="38100" dist="38100" dir="2700000" algn="tl">
                    <a:srgbClr val="000000">
                      <a:alpha val="43137"/>
                    </a:srgbClr>
                  </a:outerShdw>
                </a:effectLst>
                <a:latin typeface="Comic Sans MS" pitchFamily="66" charset="0"/>
                <a:ea typeface="Ebrima" pitchFamily="2" charset="0"/>
                <a:cs typeface="Ebrima" pitchFamily="2" charset="0"/>
              </a:rPr>
            </a:br>
            <a:r>
              <a:rPr lang="ru-RU" sz="3200" b="0" i="1" dirty="0" smtClean="0">
                <a:effectLst>
                  <a:outerShdw blurRad="38100" dist="38100" dir="2700000" algn="tl">
                    <a:srgbClr val="000000">
                      <a:alpha val="43137"/>
                    </a:srgbClr>
                  </a:outerShdw>
                </a:effectLst>
                <a:latin typeface="Comic Sans MS" pitchFamily="66" charset="0"/>
                <a:ea typeface="Ebrima" pitchFamily="2" charset="0"/>
                <a:cs typeface="Ebrima" pitchFamily="2" charset="0"/>
              </a:rPr>
              <a:t>Михаил Афанасьевич Булгаков</a:t>
            </a:r>
            <a:endParaRPr lang="ru-RU" sz="3200" b="0" i="1" dirty="0">
              <a:effectLst>
                <a:outerShdw blurRad="38100" dist="38100" dir="2700000" algn="tl">
                  <a:srgbClr val="000000">
                    <a:alpha val="43137"/>
                  </a:srgbClr>
                </a:outerShdw>
              </a:effectLst>
              <a:latin typeface="Comic Sans MS" pitchFamily="66" charset="0"/>
              <a:ea typeface="Ebrima" pitchFamily="2" charset="0"/>
              <a:cs typeface="Ebrima" pitchFamily="2" charset="0"/>
            </a:endParaRPr>
          </a:p>
        </p:txBody>
      </p:sp>
      <p:sp>
        <p:nvSpPr>
          <p:cNvPr id="3" name="Подзаголовок 2"/>
          <p:cNvSpPr>
            <a:spLocks noGrp="1"/>
          </p:cNvSpPr>
          <p:nvPr>
            <p:ph type="subTitle" idx="1"/>
          </p:nvPr>
        </p:nvSpPr>
        <p:spPr>
          <a:xfrm>
            <a:off x="3666186" y="5076938"/>
            <a:ext cx="5477814" cy="1752600"/>
          </a:xfrm>
        </p:spPr>
        <p:txBody>
          <a:bodyPr>
            <a:normAutofit/>
          </a:bodyPr>
          <a:lstStyle/>
          <a:p>
            <a:endParaRPr lang="ru-RU" sz="2000" i="1" dirty="0">
              <a:latin typeface="Comic Sans MS" pitchFamily="66" charset="0"/>
            </a:endParaRPr>
          </a:p>
        </p:txBody>
      </p:sp>
    </p:spTree>
    <p:extLst>
      <p:ext uri="{BB962C8B-B14F-4D97-AF65-F5344CB8AC3E}">
        <p14:creationId xmlns:p14="http://schemas.microsoft.com/office/powerpoint/2010/main" xmlns="" val="2349963205"/>
      </p:ext>
    </p:extLst>
  </p:cSld>
  <p:clrMapOvr>
    <a:masterClrMapping/>
  </p:clrMapOvr>
  <mc:AlternateContent xmlns:mc="http://schemas.openxmlformats.org/markup-compatibility/2006">
    <mc:Choice xmlns:p14="http://schemas.microsoft.com/office/powerpoint/2010/main" xmlns="" Requires="p14">
      <p:transition spd="slow" p14:dur="2000" advTm="2038"/>
    </mc:Choice>
    <mc:Fallback>
      <p:transition spd="slow" advTm="2038"/>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500042"/>
            <a:ext cx="3657600" cy="5672158"/>
          </a:xfrm>
        </p:spPr>
        <p:txBody>
          <a:bodyPr>
            <a:normAutofit fontScale="92500" lnSpcReduction="10000"/>
          </a:bodyPr>
          <a:lstStyle/>
          <a:p>
            <a:r>
              <a:rPr lang="ru-RU" sz="2800" i="1" u="sng" dirty="0" smtClean="0">
                <a:effectLst>
                  <a:outerShdw blurRad="38100" dist="38100" dir="2700000" algn="tl">
                    <a:srgbClr val="000000">
                      <a:alpha val="43137"/>
                    </a:srgbClr>
                  </a:outerShdw>
                </a:effectLst>
                <a:latin typeface="Comic Sans MS" pitchFamily="66" charset="0"/>
              </a:rPr>
              <a:t>М.А.Булгаков </a:t>
            </a:r>
            <a:r>
              <a:rPr lang="ru-RU" i="1" dirty="0" smtClean="0">
                <a:latin typeface="Comic Sans MS" pitchFamily="66" charset="0"/>
              </a:rPr>
              <a:t>(15.05.1891г.-10.3.1940г)</a:t>
            </a:r>
          </a:p>
          <a:p>
            <a:r>
              <a:rPr lang="ru-RU" i="1" dirty="0" smtClean="0">
                <a:latin typeface="Comic Sans MS" pitchFamily="66" charset="0"/>
              </a:rPr>
              <a:t> Русский писатель и драматург, автор множества произведений, которые на сегодняшний день считаются классикой русской литературы</a:t>
            </a:r>
            <a:r>
              <a:rPr lang="ru-RU" i="1" dirty="0" smtClean="0"/>
              <a:t>. </a:t>
            </a:r>
          </a:p>
          <a:p>
            <a:r>
              <a:rPr lang="ru-RU" i="1" dirty="0" smtClean="0">
                <a:latin typeface="Comic Sans MS" pitchFamily="66" charset="0"/>
              </a:rPr>
              <a:t>Многие книги и пьесы Булгакова были экранизированы.</a:t>
            </a:r>
          </a:p>
        </p:txBody>
      </p:sp>
      <p:pic>
        <p:nvPicPr>
          <p:cNvPr id="2050" name="Picture 2"/>
          <p:cNvPicPr>
            <a:picLocks noGrp="1" noChangeAspect="1" noChangeArrowheads="1"/>
          </p:cNvPicPr>
          <p:nvPr>
            <p:ph sz="half" idx="2"/>
          </p:nvPr>
        </p:nvPicPr>
        <p:blipFill>
          <a:blip r:embed="rId2"/>
          <a:srcRect/>
          <a:stretch>
            <a:fillRect/>
          </a:stretch>
        </p:blipFill>
        <p:spPr bwMode="auto">
          <a:xfrm>
            <a:off x="4357686" y="1071546"/>
            <a:ext cx="4143404" cy="3929090"/>
          </a:xfrm>
          <a:prstGeom prst="rect">
            <a:avLst/>
          </a:prstGeom>
          <a:noFill/>
          <a:ln w="9525">
            <a:noFill/>
            <a:miter lim="800000"/>
            <a:headEnd/>
            <a:tailEnd/>
          </a:ln>
          <a:effectLst/>
        </p:spPr>
      </p:pic>
    </p:spTree>
    <p:extLst>
      <p:ext uri="{BB962C8B-B14F-4D97-AF65-F5344CB8AC3E}">
        <p14:creationId xmlns:p14="http://schemas.microsoft.com/office/powerpoint/2010/main" xmlns="" val="240047136"/>
      </p:ext>
    </p:extLst>
  </p:cSld>
  <p:clrMapOvr>
    <a:masterClrMapping/>
  </p:clrMapOvr>
  <mc:AlternateContent xmlns:mc="http://schemas.openxmlformats.org/markup-compatibility/2006">
    <mc:Choice xmlns:p14="http://schemas.microsoft.com/office/powerpoint/2010/main" xmlns="" Requires="p14">
      <p:transition spd="slow" p14:dur="2000" advTm="11027"/>
    </mc:Choice>
    <mc:Fallback>
      <p:transition spd="slow" advTm="11027"/>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542900" cy="225404"/>
          </a:xfrm>
        </p:spPr>
        <p:txBody>
          <a:bodyPr>
            <a:normAutofit fontScale="90000"/>
          </a:bodyPr>
          <a:lstStyle/>
          <a:p>
            <a:endParaRPr lang="ru-RU" dirty="0"/>
          </a:p>
        </p:txBody>
      </p:sp>
      <p:pic>
        <p:nvPicPr>
          <p:cNvPr id="3075" name="Picture 3"/>
          <p:cNvPicPr>
            <a:picLocks noGrp="1" noChangeAspect="1" noChangeArrowheads="1"/>
          </p:cNvPicPr>
          <p:nvPr>
            <p:ph sz="half" idx="1"/>
          </p:nvPr>
        </p:nvPicPr>
        <p:blipFill>
          <a:blip r:embed="rId2"/>
          <a:srcRect/>
          <a:stretch>
            <a:fillRect/>
          </a:stretch>
        </p:blipFill>
        <p:spPr bwMode="auto">
          <a:xfrm>
            <a:off x="428597" y="571480"/>
            <a:ext cx="3714776" cy="5072098"/>
          </a:xfrm>
          <a:prstGeom prst="rect">
            <a:avLst/>
          </a:prstGeom>
          <a:noFill/>
          <a:ln w="9525">
            <a:noFill/>
            <a:miter lim="800000"/>
            <a:headEnd/>
            <a:tailEnd/>
          </a:ln>
          <a:effectLst/>
        </p:spPr>
      </p:pic>
      <p:sp>
        <p:nvSpPr>
          <p:cNvPr id="4" name="Содержимое 3"/>
          <p:cNvSpPr>
            <a:spLocks noGrp="1"/>
          </p:cNvSpPr>
          <p:nvPr>
            <p:ph sz="half" idx="2"/>
          </p:nvPr>
        </p:nvSpPr>
        <p:spPr>
          <a:xfrm>
            <a:off x="4270248" y="500042"/>
            <a:ext cx="3657600" cy="5672158"/>
          </a:xfrm>
        </p:spPr>
        <p:txBody>
          <a:bodyPr>
            <a:normAutofit lnSpcReduction="10000"/>
          </a:bodyPr>
          <a:lstStyle/>
          <a:p>
            <a:r>
              <a:rPr lang="ru-RU" i="1" dirty="0" smtClean="0">
                <a:latin typeface="Comic Sans MS" pitchFamily="66" charset="0"/>
              </a:rPr>
              <a:t>Главным героем этой повести является  профессор Владимир </a:t>
            </a:r>
            <a:r>
              <a:rPr lang="ru-RU" i="1" dirty="0" err="1" smtClean="0">
                <a:latin typeface="Comic Sans MS" pitchFamily="66" charset="0"/>
              </a:rPr>
              <a:t>Ипатьич</a:t>
            </a:r>
            <a:r>
              <a:rPr lang="ru-RU" i="1" dirty="0" smtClean="0">
                <a:latin typeface="Comic Sans MS" pitchFamily="66" charset="0"/>
              </a:rPr>
              <a:t> </a:t>
            </a:r>
            <a:r>
              <a:rPr lang="ru-RU" i="1" dirty="0" err="1" smtClean="0">
                <a:latin typeface="Comic Sans MS" pitchFamily="66" charset="0"/>
              </a:rPr>
              <a:t>Персиков.Умный</a:t>
            </a:r>
            <a:r>
              <a:rPr lang="ru-RU" i="1" dirty="0" smtClean="0">
                <a:latin typeface="Comic Sans MS" pitchFamily="66" charset="0"/>
              </a:rPr>
              <a:t>, интеллигентный </a:t>
            </a:r>
            <a:r>
              <a:rPr lang="ru-RU" i="1" dirty="0" err="1" smtClean="0">
                <a:latin typeface="Comic Sans MS" pitchFamily="66" charset="0"/>
              </a:rPr>
              <a:t>человек,работавший</a:t>
            </a:r>
            <a:r>
              <a:rPr lang="ru-RU" i="1" dirty="0" smtClean="0">
                <a:latin typeface="Comic Sans MS" pitchFamily="66" charset="0"/>
              </a:rPr>
              <a:t> в 4 государственном университете зоологии и был директором </a:t>
            </a:r>
            <a:r>
              <a:rPr lang="ru-RU" i="1" dirty="0" err="1" smtClean="0">
                <a:latin typeface="Comic Sans MS" pitchFamily="66" charset="0"/>
              </a:rPr>
              <a:t>зооинститута</a:t>
            </a:r>
            <a:r>
              <a:rPr lang="ru-RU" i="1" dirty="0" smtClean="0">
                <a:latin typeface="Comic Sans MS" pitchFamily="66" charset="0"/>
              </a:rPr>
              <a:t> в Москве.</a:t>
            </a:r>
            <a:endParaRPr lang="ru-RU" i="1" dirty="0">
              <a:latin typeface="Comic Sans MS" pitchFamily="66" charset="0"/>
            </a:endParaRPr>
          </a:p>
        </p:txBody>
      </p:sp>
    </p:spTree>
    <p:extLst>
      <p:ext uri="{BB962C8B-B14F-4D97-AF65-F5344CB8AC3E}">
        <p14:creationId xmlns:p14="http://schemas.microsoft.com/office/powerpoint/2010/main" xmlns="" val="3246016448"/>
      </p:ext>
    </p:extLst>
  </p:cSld>
  <p:clrMapOvr>
    <a:masterClrMapping/>
  </p:clrMapOvr>
  <mc:AlternateContent xmlns:mc="http://schemas.openxmlformats.org/markup-compatibility/2006">
    <mc:Choice xmlns:p14="http://schemas.microsoft.com/office/powerpoint/2010/main" xmlns="" Requires="p14">
      <p:transition spd="slow" p14:dur="2000" advTm="8121"/>
    </mc:Choice>
    <mc:Fallback>
      <p:transition spd="slow" advTm="8121"/>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71480"/>
            <a:ext cx="7858180" cy="5973910"/>
          </a:xfrm>
        </p:spPr>
        <p:txBody>
          <a:bodyPr/>
          <a:lstStyle/>
          <a:p>
            <a:r>
              <a:rPr lang="ru-RU" i="1" dirty="0" smtClean="0">
                <a:latin typeface="Comic Sans MS" pitchFamily="66" charset="0"/>
              </a:rPr>
              <a:t>Это произошло 16 апреля в  1928 </a:t>
            </a:r>
            <a:r>
              <a:rPr lang="ru-RU" i="1" dirty="0" err="1" smtClean="0">
                <a:latin typeface="Comic Sans MS" pitchFamily="66" charset="0"/>
              </a:rPr>
              <a:t>году.Когда</a:t>
            </a:r>
            <a:r>
              <a:rPr lang="ru-RU" i="1" dirty="0" smtClean="0">
                <a:latin typeface="Comic Sans MS" pitchFamily="66" charset="0"/>
              </a:rPr>
              <a:t> профессор Персиков изобрел Луч жизни вместе с приват-доцентом .Перед тем как был изобретён аппарат -на улицах ходила куриная чума .Именно поэтому к профессору является </a:t>
            </a:r>
            <a:r>
              <a:rPr lang="ru-RU" i="1" dirty="0" err="1" smtClean="0">
                <a:latin typeface="Comic Sans MS" pitchFamily="66" charset="0"/>
              </a:rPr>
              <a:t>Рокк,с</a:t>
            </a:r>
            <a:r>
              <a:rPr lang="ru-RU" i="1" dirty="0" smtClean="0">
                <a:latin typeface="Comic Sans MS" pitchFamily="66" charset="0"/>
              </a:rPr>
              <a:t> просьбою отдать аппарат совхозу «</a:t>
            </a:r>
            <a:r>
              <a:rPr lang="ru-RU" i="1" dirty="0" smtClean="0">
                <a:effectLst>
                  <a:outerShdw blurRad="38100" dist="38100" dir="2700000" algn="tl">
                    <a:srgbClr val="000000">
                      <a:alpha val="43137"/>
                    </a:srgbClr>
                  </a:outerShdw>
                </a:effectLst>
                <a:latin typeface="Comic Sans MS" pitchFamily="66" charset="0"/>
              </a:rPr>
              <a:t>Красный луч»</a:t>
            </a:r>
            <a:endParaRPr lang="ru-RU" i="1" dirty="0">
              <a:effectLst>
                <a:outerShdw blurRad="38100" dist="38100" dir="2700000" algn="tl">
                  <a:srgbClr val="000000">
                    <a:alpha val="43137"/>
                  </a:srgbClr>
                </a:outerShdw>
              </a:effectLst>
              <a:latin typeface="Comic Sans MS" pitchFamily="66" charset="0"/>
            </a:endParaRPr>
          </a:p>
        </p:txBody>
      </p:sp>
      <p:pic>
        <p:nvPicPr>
          <p:cNvPr id="4098" name="Picture 2"/>
          <p:cNvPicPr>
            <a:picLocks noChangeAspect="1" noChangeArrowheads="1"/>
          </p:cNvPicPr>
          <p:nvPr/>
        </p:nvPicPr>
        <p:blipFill>
          <a:blip r:embed="rId2"/>
          <a:srcRect/>
          <a:stretch>
            <a:fillRect/>
          </a:stretch>
        </p:blipFill>
        <p:spPr bwMode="auto">
          <a:xfrm>
            <a:off x="1117326" y="3645024"/>
            <a:ext cx="6480720" cy="2736304"/>
          </a:xfrm>
          <a:prstGeom prst="rect">
            <a:avLst/>
          </a:prstGeom>
          <a:noFill/>
          <a:ln w="9525">
            <a:noFill/>
            <a:miter lim="800000"/>
            <a:headEnd/>
            <a:tailEnd/>
          </a:ln>
          <a:effectLst/>
        </p:spPr>
      </p:pic>
    </p:spTree>
    <p:extLst>
      <p:ext uri="{BB962C8B-B14F-4D97-AF65-F5344CB8AC3E}">
        <p14:creationId xmlns:p14="http://schemas.microsoft.com/office/powerpoint/2010/main" xmlns="" val="1200996863"/>
      </p:ext>
    </p:extLst>
  </p:cSld>
  <p:clrMapOvr>
    <a:masterClrMapping/>
  </p:clrMapOvr>
  <mc:AlternateContent xmlns:mc="http://schemas.openxmlformats.org/markup-compatibility/2006">
    <mc:Choice xmlns:p14="http://schemas.microsoft.com/office/powerpoint/2010/main" xmlns="" Requires="p14">
      <p:transition spd="slow" p14:dur="2000" advTm="34123"/>
    </mc:Choice>
    <mc:Fallback>
      <p:transition spd="slow" advTm="34123"/>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428604"/>
            <a:ext cx="7467600" cy="5786478"/>
          </a:xfrm>
        </p:spPr>
        <p:txBody>
          <a:bodyPr/>
          <a:lstStyle/>
          <a:p>
            <a:r>
              <a:rPr lang="ru-RU" i="1" dirty="0" smtClean="0">
                <a:latin typeface="Comic Sans MS" pitchFamily="66" charset="0"/>
              </a:rPr>
              <a:t>По ошибке поставщика ,в оранжерею были привезены не куриные яйца ,а </a:t>
            </a:r>
            <a:r>
              <a:rPr lang="ru-RU" i="1" dirty="0" err="1" smtClean="0">
                <a:latin typeface="Comic Sans MS" pitchFamily="66" charset="0"/>
              </a:rPr>
              <a:t>змеиные.О</a:t>
            </a:r>
            <a:r>
              <a:rPr lang="ru-RU" i="1" dirty="0" smtClean="0">
                <a:latin typeface="Comic Sans MS" pitchFamily="66" charset="0"/>
              </a:rPr>
              <a:t> чём не догадывался никто!</a:t>
            </a:r>
            <a:endParaRPr lang="ru-RU" i="1" dirty="0">
              <a:latin typeface="Comic Sans MS" pitchFamily="66" charset="0"/>
            </a:endParaRPr>
          </a:p>
        </p:txBody>
      </p:sp>
      <p:pic>
        <p:nvPicPr>
          <p:cNvPr id="5122" name="Picture 2"/>
          <p:cNvPicPr>
            <a:picLocks noChangeAspect="1" noChangeArrowheads="1"/>
          </p:cNvPicPr>
          <p:nvPr/>
        </p:nvPicPr>
        <p:blipFill>
          <a:blip r:embed="rId2"/>
          <a:srcRect/>
          <a:stretch>
            <a:fillRect/>
          </a:stretch>
        </p:blipFill>
        <p:spPr bwMode="auto">
          <a:xfrm>
            <a:off x="928662" y="2500306"/>
            <a:ext cx="7072362" cy="3571900"/>
          </a:xfrm>
          <a:prstGeom prst="rect">
            <a:avLst/>
          </a:prstGeom>
          <a:noFill/>
          <a:ln w="9525">
            <a:noFill/>
            <a:miter lim="800000"/>
            <a:headEnd/>
            <a:tailEnd/>
          </a:ln>
          <a:effectLst/>
        </p:spPr>
      </p:pic>
    </p:spTree>
    <p:extLst>
      <p:ext uri="{BB962C8B-B14F-4D97-AF65-F5344CB8AC3E}">
        <p14:creationId xmlns:p14="http://schemas.microsoft.com/office/powerpoint/2010/main" xmlns="" val="2115250121"/>
      </p:ext>
    </p:extLst>
  </p:cSld>
  <p:clrMapOvr>
    <a:masterClrMapping/>
  </p:clrMapOvr>
  <mc:AlternateContent xmlns:mc="http://schemas.openxmlformats.org/markup-compatibility/2006">
    <mc:Choice xmlns:p14="http://schemas.microsoft.com/office/powerpoint/2010/main" xmlns="" Requires="p14">
      <p:transition spd="slow" p14:dur="2000" advTm="9067"/>
    </mc:Choice>
    <mc:Fallback>
      <p:transition spd="slow" advTm="9067"/>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4357718" cy="6159636"/>
          </a:xfrm>
        </p:spPr>
        <p:txBody>
          <a:bodyPr>
            <a:normAutofit/>
          </a:bodyPr>
          <a:lstStyle/>
          <a:p>
            <a:r>
              <a:rPr lang="ru-RU" dirty="0" smtClean="0">
                <a:latin typeface="Comic Sans MS" pitchFamily="66" charset="0"/>
              </a:rPr>
              <a:t>После прочитанной повести становится понятно, что </a:t>
            </a:r>
            <a:r>
              <a:rPr lang="ru-RU" dirty="0">
                <a:latin typeface="Comic Sans MS" pitchFamily="66" charset="0"/>
              </a:rPr>
              <a:t>незнающий человек </a:t>
            </a:r>
            <a:r>
              <a:rPr lang="ru-RU" dirty="0" smtClean="0">
                <a:latin typeface="Comic Sans MS" pitchFamily="66" charset="0"/>
              </a:rPr>
              <a:t>в любой деятельности, может причинить боль и страдание  людям .</a:t>
            </a:r>
          </a:p>
          <a:p>
            <a:r>
              <a:rPr lang="ru-RU" dirty="0" smtClean="0">
                <a:latin typeface="Comic Sans MS" pitchFamily="66" charset="0"/>
              </a:rPr>
              <a:t>Я советую вам прочитать эту повесть потому, что она учит относиться ко всему с пониманием и уважением.</a:t>
            </a:r>
            <a:endParaRPr lang="ru-RU" dirty="0">
              <a:latin typeface="Comic Sans MS" pitchFamily="66" charset="0"/>
            </a:endParaRPr>
          </a:p>
        </p:txBody>
      </p:sp>
      <p:pic>
        <p:nvPicPr>
          <p:cNvPr id="6146" name="Picture 2"/>
          <p:cNvPicPr>
            <a:picLocks noChangeAspect="1" noChangeArrowheads="1"/>
          </p:cNvPicPr>
          <p:nvPr/>
        </p:nvPicPr>
        <p:blipFill>
          <a:blip r:embed="rId2"/>
          <a:srcRect/>
          <a:stretch>
            <a:fillRect/>
          </a:stretch>
        </p:blipFill>
        <p:spPr bwMode="auto">
          <a:xfrm>
            <a:off x="4714876" y="785794"/>
            <a:ext cx="3857683" cy="4857784"/>
          </a:xfrm>
          <a:prstGeom prst="rect">
            <a:avLst/>
          </a:prstGeom>
          <a:noFill/>
          <a:ln w="9525">
            <a:noFill/>
            <a:miter lim="800000"/>
            <a:headEnd/>
            <a:tailEnd/>
          </a:ln>
          <a:effectLst/>
        </p:spPr>
      </p:pic>
    </p:spTree>
    <p:extLst>
      <p:ext uri="{BB962C8B-B14F-4D97-AF65-F5344CB8AC3E}">
        <p14:creationId xmlns:p14="http://schemas.microsoft.com/office/powerpoint/2010/main" xmlns="" val="1622578834"/>
      </p:ext>
    </p:extLst>
  </p:cSld>
  <p:clrMapOvr>
    <a:masterClrMapping/>
  </p:clrMapOvr>
  <mc:AlternateContent xmlns:mc="http://schemas.openxmlformats.org/markup-compatibility/2006">
    <mc:Choice xmlns:p14="http://schemas.microsoft.com/office/powerpoint/2010/main" xmlns="" Requires="p14">
      <p:transition spd="slow" p14:dur="2000" advTm="14064"/>
    </mc:Choice>
    <mc:Fallback>
      <p:transition spd="slow" advTm="14064"/>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2"/>
          </p:nvPr>
        </p:nvSpPr>
        <p:spPr>
          <a:xfrm>
            <a:off x="685800" y="4869160"/>
            <a:ext cx="7702624" cy="1379240"/>
          </a:xfrm>
        </p:spPr>
        <p:txBody>
          <a:bodyPr/>
          <a:lstStyle/>
          <a:p>
            <a:r>
              <a:rPr lang="ru-RU" dirty="0" smtClean="0"/>
              <a:t>Казанский государственный академический Большой драматический театр имени </a:t>
            </a:r>
            <a:r>
              <a:rPr lang="ru-RU" dirty="0" err="1" smtClean="0"/>
              <a:t>В.И.Качалова</a:t>
            </a:r>
            <a:r>
              <a:rPr lang="ru-RU" dirty="0" smtClean="0"/>
              <a:t>-постановка </a:t>
            </a:r>
            <a:r>
              <a:rPr lang="ru-RU" dirty="0" err="1" smtClean="0"/>
              <a:t>А.Я.Славутского</a:t>
            </a:r>
            <a:r>
              <a:rPr lang="ru-RU" dirty="0" smtClean="0"/>
              <a:t> – «</a:t>
            </a:r>
            <a:r>
              <a:rPr lang="tt-RU" dirty="0" smtClean="0"/>
              <a:t>Р</a:t>
            </a:r>
            <a:r>
              <a:rPr lang="ru-RU" dirty="0" err="1" smtClean="0"/>
              <a:t>оковые</a:t>
            </a:r>
            <a:r>
              <a:rPr lang="ru-RU" dirty="0" smtClean="0"/>
              <a:t> яйца». Мне очень понравилась эта постановка</a:t>
            </a:r>
            <a:endParaRPr lang="ru-RU" dirty="0"/>
          </a:p>
        </p:txBody>
      </p:sp>
      <p:pic>
        <p:nvPicPr>
          <p:cNvPr id="4098" name="Picture 2" descr="F:\литература\роковые5.jpg"/>
          <p:cNvPicPr>
            <a:picLocks noGrp="1" noChangeAspect="1" noChangeArrowheads="1"/>
          </p:cNvPicPr>
          <p:nvPr>
            <p:ph sz="half" idx="1"/>
          </p:nvPr>
        </p:nvPicPr>
        <p:blipFill>
          <a:blip r:embed="rId2">
            <a:extLst>
              <a:ext uri="{28A0092B-C50C-407E-A947-70E740481C1C}">
                <a14:useLocalDpi xmlns:a14="http://schemas.microsoft.com/office/drawing/2010/main" xmlns="" val="0"/>
              </a:ext>
            </a:extLst>
          </a:blip>
          <a:srcRect/>
          <a:stretch>
            <a:fillRect/>
          </a:stretch>
        </p:blipFill>
        <p:spPr bwMode="auto">
          <a:xfrm>
            <a:off x="755576" y="692696"/>
            <a:ext cx="7704856" cy="40324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1656509"/>
      </p:ext>
    </p:extLst>
  </p:cSld>
  <p:clrMapOvr>
    <a:masterClrMapping/>
  </p:clrMapOvr>
  <mc:AlternateContent xmlns:mc="http://schemas.openxmlformats.org/markup-compatibility/2006">
    <mc:Choice xmlns:p14="http://schemas.microsoft.com/office/powerpoint/2010/main" xmlns="" Requires="p14">
      <p:transition spd="slow" p14:dur="2000" advTm="9142"/>
    </mc:Choice>
    <mc:Fallback>
      <p:transition spd="slow" advTm="9142"/>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428605"/>
            <a:ext cx="8001056" cy="5214973"/>
          </a:xfrm>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z="4000" dirty="0" smtClean="0">
                <a:solidFill>
                  <a:schemeClr val="bg1"/>
                </a:solidFill>
                <a:latin typeface="Times New Roman" pitchFamily="18" charset="0"/>
                <a:cs typeface="Times New Roman" pitchFamily="18" charset="0"/>
              </a:rPr>
              <a:t>Отзыв о книге </a:t>
            </a:r>
            <a:br>
              <a:rPr lang="ru-RU" sz="4000" dirty="0" smtClean="0">
                <a:solidFill>
                  <a:schemeClr val="bg1"/>
                </a:solidFill>
                <a:latin typeface="Times New Roman" pitchFamily="18" charset="0"/>
                <a:cs typeface="Times New Roman" pitchFamily="18" charset="0"/>
              </a:rPr>
            </a:br>
            <a:r>
              <a:rPr lang="ru-RU" sz="4000" dirty="0" smtClean="0">
                <a:solidFill>
                  <a:schemeClr val="bg1"/>
                </a:solidFill>
                <a:latin typeface="Times New Roman" pitchFamily="18" charset="0"/>
                <a:cs typeface="Times New Roman" pitchFamily="18" charset="0"/>
              </a:rPr>
              <a:t/>
            </a:r>
            <a:br>
              <a:rPr lang="ru-RU" sz="4000" dirty="0" smtClean="0">
                <a:solidFill>
                  <a:schemeClr val="bg1"/>
                </a:solidFill>
                <a:latin typeface="Times New Roman" pitchFamily="18" charset="0"/>
                <a:cs typeface="Times New Roman" pitchFamily="18" charset="0"/>
              </a:rPr>
            </a:br>
            <a:r>
              <a:rPr lang="ru-RU" sz="4000" i="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«ТА СТОРОНА, ГДЕ ВЕТЕР»</a:t>
            </a:r>
            <a:r>
              <a:rPr lang="ru-RU" sz="4000" dirty="0" smtClean="0">
                <a:solidFill>
                  <a:schemeClr val="bg1"/>
                </a:solidFill>
                <a:latin typeface="Times New Roman" pitchFamily="18" charset="0"/>
                <a:cs typeface="Times New Roman" pitchFamily="18" charset="0"/>
              </a:rPr>
              <a:t/>
            </a:r>
            <a:br>
              <a:rPr lang="ru-RU" sz="4000" dirty="0" smtClean="0">
                <a:solidFill>
                  <a:schemeClr val="bg1"/>
                </a:solidFill>
                <a:latin typeface="Times New Roman" pitchFamily="18" charset="0"/>
                <a:cs typeface="Times New Roman" pitchFamily="18" charset="0"/>
              </a:rPr>
            </a:br>
            <a:r>
              <a:rPr lang="ru-RU" sz="4000" dirty="0" smtClean="0">
                <a:solidFill>
                  <a:schemeClr val="bg1"/>
                </a:solidFill>
                <a:latin typeface="Times New Roman" pitchFamily="18" charset="0"/>
                <a:cs typeface="Times New Roman" pitchFamily="18" charset="0"/>
              </a:rPr>
              <a:t/>
            </a:r>
            <a:br>
              <a:rPr lang="ru-RU" sz="4000" dirty="0" smtClean="0">
                <a:solidFill>
                  <a:schemeClr val="bg1"/>
                </a:solidFill>
                <a:latin typeface="Times New Roman" pitchFamily="18" charset="0"/>
                <a:cs typeface="Times New Roman" pitchFamily="18" charset="0"/>
              </a:rPr>
            </a:br>
            <a:r>
              <a:rPr lang="ru-RU" sz="4000" i="1" u="sng"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ВЛАДИСЛАВ  КРАПИВИН</a:t>
            </a:r>
            <a:r>
              <a:rPr lang="ru-RU" sz="4000" dirty="0" smtClean="0">
                <a:solidFill>
                  <a:schemeClr val="bg1"/>
                </a:solidFill>
                <a:latin typeface="Times New Roman" pitchFamily="18" charset="0"/>
                <a:cs typeface="Times New Roman" pitchFamily="18" charset="0"/>
              </a:rPr>
              <a:t/>
            </a:r>
            <a:br>
              <a:rPr lang="ru-RU" sz="4000" dirty="0" smtClean="0">
                <a:solidFill>
                  <a:schemeClr val="bg1"/>
                </a:solidFill>
                <a:latin typeface="Times New Roman" pitchFamily="18" charset="0"/>
                <a:cs typeface="Times New Roman" pitchFamily="18" charset="0"/>
              </a:rPr>
            </a:br>
            <a:r>
              <a:rPr lang="ru-RU" dirty="0" smtClean="0">
                <a:solidFill>
                  <a:schemeClr val="bg1"/>
                </a:solidFill>
                <a:latin typeface="Times New Roman" pitchFamily="18" charset="0"/>
                <a:cs typeface="Times New Roman" pitchFamily="18" charset="0"/>
              </a:rPr>
              <a:t/>
            </a:r>
            <a:br>
              <a:rPr lang="ru-RU" dirty="0" smtClean="0">
                <a:solidFill>
                  <a:schemeClr val="bg1"/>
                </a:solidFill>
                <a:latin typeface="Times New Roman" pitchFamily="18" charset="0"/>
                <a:cs typeface="Times New Roman" pitchFamily="18" charset="0"/>
              </a:rPr>
            </a:br>
            <a:endParaRPr lang="ru-RU" dirty="0">
              <a:solidFill>
                <a:schemeClr val="bg1"/>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500166" y="5143512"/>
            <a:ext cx="6400800" cy="1538286"/>
          </a:xfrm>
        </p:spPr>
        <p:txBody>
          <a:bodyPr/>
          <a:lstStyle/>
          <a:p>
            <a:endParaRPr lang="ru-RU" sz="1800"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082010750"/>
      </p:ext>
    </p:extLst>
  </p:cSld>
  <p:clrMapOvr>
    <a:masterClrMapping/>
  </p:clrMapOvr>
  <p:transition advTm="1976">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6248" y="714356"/>
            <a:ext cx="4429156" cy="5929354"/>
          </a:xfrm>
        </p:spPr>
        <p:txBody>
          <a:bodyPr>
            <a:noAutofit/>
          </a:bodyPr>
          <a:lstStyle/>
          <a:p>
            <a:pPr algn="ctr"/>
            <a:r>
              <a:rPr lang="ru-RU" sz="3600" i="1" u="sng"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Владислав Петрович Крапивин</a:t>
            </a:r>
            <a:br>
              <a:rPr lang="ru-RU" sz="3600" i="1" u="sng"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ru-RU" sz="32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родился 14 октября 1938 </a:t>
            </a:r>
            <a:r>
              <a:rPr lang="ru-RU" sz="3200" i="1" dirty="0" smtClean="0">
                <a:solidFill>
                  <a:schemeClr val="tx1"/>
                </a:solidFill>
                <a:effectLst/>
                <a:latin typeface="Times New Roman" pitchFamily="18" charset="0"/>
                <a:cs typeface="Times New Roman" pitchFamily="18" charset="0"/>
              </a:rPr>
              <a:t>года</a:t>
            </a:r>
            <a:r>
              <a:rPr lang="en-US" sz="3200" i="1" dirty="0" smtClean="0">
                <a:solidFill>
                  <a:schemeClr val="tx1"/>
                </a:solidFill>
                <a:effectLst/>
                <a:latin typeface="Times New Roman" pitchFamily="18" charset="0"/>
                <a:cs typeface="Times New Roman" pitchFamily="18" charset="0"/>
              </a:rPr>
              <a:t>,</a:t>
            </a:r>
            <a:r>
              <a:rPr lang="ru-RU" sz="3200" i="1" dirty="0" smtClean="0">
                <a:solidFill>
                  <a:schemeClr val="tx1"/>
                </a:solidFill>
                <a:effectLst/>
                <a:latin typeface="Times New Roman" pitchFamily="18" charset="0"/>
                <a:cs typeface="Times New Roman" pitchFamily="18" charset="0"/>
              </a:rPr>
              <a:t> </a:t>
            </a:r>
            <a:r>
              <a:rPr lang="ru-RU" sz="3200" i="1" dirty="0" smtClean="0">
                <a:solidFill>
                  <a:schemeClr val="tx1"/>
                </a:solidFill>
                <a:effectLst/>
                <a:latin typeface="+mn-lt"/>
              </a:rPr>
              <a:t>в Тюмени в семье педагогов. </a:t>
            </a:r>
            <a:r>
              <a:rPr lang="ru-RU" sz="3200" i="1" dirty="0" smtClean="0">
                <a:solidFill>
                  <a:schemeClr val="tx1"/>
                </a:solidFill>
                <a:effectLst/>
                <a:latin typeface="+mn-lt"/>
                <a:cs typeface="Times New Roman" pitchFamily="18" charset="0"/>
              </a:rPr>
              <a:t>Советский и российский детский писатель</a:t>
            </a:r>
            <a:r>
              <a:rPr lang="en-US" sz="3200" i="1" dirty="0" smtClean="0">
                <a:solidFill>
                  <a:schemeClr val="tx1"/>
                </a:solidFill>
                <a:effectLst/>
                <a:latin typeface="+mn-lt"/>
              </a:rPr>
              <a:t>,</a:t>
            </a:r>
            <a:r>
              <a:rPr lang="ru-RU" sz="3200" dirty="0" smtClean="0">
                <a:solidFill>
                  <a:schemeClr val="tx1"/>
                </a:solidFill>
                <a:effectLst/>
                <a:latin typeface="+mn-lt"/>
              </a:rPr>
              <a:t> </a:t>
            </a:r>
            <a:r>
              <a:rPr lang="ru-RU" sz="3200" i="1" dirty="0" smtClean="0">
                <a:solidFill>
                  <a:schemeClr val="tx1"/>
                </a:solidFill>
                <a:effectLst/>
                <a:latin typeface="+mn-lt"/>
              </a:rPr>
              <a:t>автор книг о детях и для детей, в том числе фантастических. </a:t>
            </a:r>
            <a:r>
              <a:rPr lang="ru-RU" sz="2400" i="1" dirty="0" smtClean="0">
                <a:solidFill>
                  <a:schemeClr val="tx1"/>
                </a:solidFill>
                <a:effectLst/>
                <a:latin typeface="+mn-lt"/>
              </a:rPr>
              <a:t/>
            </a:r>
            <a:br>
              <a:rPr lang="ru-RU" sz="2400" i="1" dirty="0" smtClean="0">
                <a:solidFill>
                  <a:schemeClr val="tx1"/>
                </a:solidFill>
                <a:effectLst/>
                <a:latin typeface="+mn-lt"/>
              </a:rPr>
            </a:br>
            <a:endParaRPr lang="ru-RU" sz="2400" i="1" dirty="0">
              <a:solidFill>
                <a:schemeClr val="tx1"/>
              </a:solidFill>
              <a:effectLst/>
              <a:latin typeface="+mn-lt"/>
              <a:cs typeface="Times New Roman" pitchFamily="18" charset="0"/>
            </a:endParaRPr>
          </a:p>
        </p:txBody>
      </p:sp>
      <p:pic>
        <p:nvPicPr>
          <p:cNvPr id="1027" name="Picture 3"/>
          <p:cNvPicPr>
            <a:picLocks noChangeAspect="1" noChangeArrowheads="1"/>
          </p:cNvPicPr>
          <p:nvPr/>
        </p:nvPicPr>
        <p:blipFill>
          <a:blip r:embed="rId2" cstate="print"/>
          <a:srcRect/>
          <a:stretch>
            <a:fillRect/>
          </a:stretch>
        </p:blipFill>
        <p:spPr bwMode="auto">
          <a:xfrm>
            <a:off x="-45719" y="1428736"/>
            <a:ext cx="45719" cy="60145"/>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285720" y="1071546"/>
            <a:ext cx="3789672" cy="5357850"/>
          </a:xfrm>
          <a:prstGeom prst="rect">
            <a:avLst/>
          </a:prstGeom>
          <a:noFill/>
          <a:ln w="9525">
            <a:noFill/>
            <a:miter lim="800000"/>
            <a:headEnd/>
            <a:tailEnd/>
          </a:ln>
          <a:effectLst/>
        </p:spPr>
      </p:pic>
    </p:spTree>
    <p:extLst>
      <p:ext uri="{BB962C8B-B14F-4D97-AF65-F5344CB8AC3E}">
        <p14:creationId xmlns:p14="http://schemas.microsoft.com/office/powerpoint/2010/main" xmlns="" val="727569433"/>
      </p:ext>
    </p:extLst>
  </p:cSld>
  <p:clrMapOvr>
    <a:masterClrMapping/>
  </p:clrMapOvr>
  <p:transition advTm="8057">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214290"/>
            <a:ext cx="5286380" cy="5214974"/>
          </a:xfrm>
          <a:noFill/>
        </p:spPr>
        <p:txBody>
          <a:bodyPr>
            <a:noAutofit/>
          </a:bodyPr>
          <a:lstStyle/>
          <a:p>
            <a:pPr algn="ctr"/>
            <a:r>
              <a:rPr lang="ru-RU" sz="2400" b="1" i="1" dirty="0" smtClean="0">
                <a:solidFill>
                  <a:schemeClr val="tx1"/>
                </a:solidFill>
                <a:effectLst/>
                <a:latin typeface="Times New Roman" pitchFamily="18" charset="0"/>
                <a:cs typeface="Times New Roman" pitchFamily="18" charset="0"/>
              </a:rPr>
              <a:t>Главный герой повести «Та сторона, где ветер» - мальчишка по имени Генка, самый обыкновенный. У него проблемы в школе, а ещё он любит воздушных змеев. И вдруг судьба сталкивает его с другим мальчиком. Этот мальчик, Владик - слепой, беда приключилась с ним в раннем детстве. Слепой, но не несчастный, он делает все сам, и не любит когда его жалеют. А ещё есть Илька - настоящий непоседа. </a:t>
            </a:r>
            <a:endParaRPr lang="ru-RU" sz="2400" b="1" i="1" dirty="0">
              <a:solidFill>
                <a:schemeClr val="tx1"/>
              </a:solidFill>
              <a:effectLst/>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3" cstate="print"/>
          <a:srcRect/>
          <a:stretch>
            <a:fillRect/>
          </a:stretch>
        </p:blipFill>
        <p:spPr bwMode="auto">
          <a:xfrm>
            <a:off x="0" y="490947"/>
            <a:ext cx="51504" cy="80533"/>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357158" y="857232"/>
            <a:ext cx="3659562" cy="5429288"/>
          </a:xfrm>
          <a:prstGeom prst="rect">
            <a:avLst/>
          </a:prstGeom>
          <a:noFill/>
          <a:ln w="9525">
            <a:noFill/>
            <a:miter lim="800000"/>
            <a:headEnd/>
            <a:tailEnd/>
          </a:ln>
          <a:effectLst/>
        </p:spPr>
      </p:pic>
    </p:spTree>
    <p:extLst>
      <p:ext uri="{BB962C8B-B14F-4D97-AF65-F5344CB8AC3E}">
        <p14:creationId xmlns:p14="http://schemas.microsoft.com/office/powerpoint/2010/main" xmlns="" val="3493777846"/>
      </p:ext>
    </p:extLst>
  </p:cSld>
  <p:clrMapOvr>
    <a:masterClrMapping/>
  </p:clrMapOvr>
  <p:transition advTm="14135">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653210"/>
          </a:xfrm>
        </p:spPr>
        <p:txBody>
          <a:bodyPr>
            <a:normAutofit fontScale="90000"/>
          </a:bodyPr>
          <a:lstStyle/>
          <a:p>
            <a:pPr algn="ctr"/>
            <a:r>
              <a:rPr lang="ru-RU" b="1" i="1" u="sng" dirty="0" smtClean="0">
                <a:latin typeface="Mistral" pitchFamily="66" charset="0"/>
              </a:rPr>
              <a:t>Майн Рид</a:t>
            </a:r>
            <a:endParaRPr lang="ru-RU" b="1" i="1" u="sng" dirty="0">
              <a:latin typeface="Mistral" pitchFamily="66" charset="0"/>
            </a:endParaRPr>
          </a:p>
        </p:txBody>
      </p:sp>
      <p:sp>
        <p:nvSpPr>
          <p:cNvPr id="4" name="Содержимое 3"/>
          <p:cNvSpPr>
            <a:spLocks noGrp="1"/>
          </p:cNvSpPr>
          <p:nvPr>
            <p:ph sz="half" idx="2"/>
          </p:nvPr>
        </p:nvSpPr>
        <p:spPr>
          <a:xfrm>
            <a:off x="4648200" y="1500174"/>
            <a:ext cx="4038600" cy="4854751"/>
          </a:xfrm>
        </p:spPr>
        <p:txBody>
          <a:bodyPr>
            <a:normAutofit/>
          </a:bodyPr>
          <a:lstStyle/>
          <a:p>
            <a:endParaRPr lang="ru-RU" i="1" dirty="0" smtClean="0"/>
          </a:p>
          <a:p>
            <a:endParaRPr lang="ru-RU" i="1" dirty="0" smtClean="0"/>
          </a:p>
          <a:p>
            <a:endParaRPr lang="ru-RU" i="1" dirty="0" smtClean="0"/>
          </a:p>
          <a:p>
            <a:r>
              <a:rPr lang="ru-RU" i="1" dirty="0" smtClean="0">
                <a:effectLst>
                  <a:outerShdw blurRad="38100" dist="38100" dir="2700000" algn="tl">
                    <a:srgbClr val="000000">
                      <a:alpha val="43137"/>
                    </a:srgbClr>
                  </a:outerShdw>
                </a:effectLst>
              </a:rPr>
              <a:t>Томас Майн </a:t>
            </a:r>
            <a:r>
              <a:rPr lang="ru-RU" i="1" dirty="0" err="1" smtClean="0">
                <a:effectLst>
                  <a:outerShdw blurRad="38100" dist="38100" dir="2700000" algn="tl">
                    <a:srgbClr val="000000">
                      <a:alpha val="43137"/>
                    </a:srgbClr>
                  </a:outerShdw>
                </a:effectLst>
              </a:rPr>
              <a:t>Рид-родился</a:t>
            </a:r>
            <a:r>
              <a:rPr lang="ru-RU" i="1" dirty="0" smtClean="0">
                <a:effectLst>
                  <a:outerShdw blurRad="38100" dist="38100" dir="2700000" algn="tl">
                    <a:srgbClr val="000000">
                      <a:alpha val="43137"/>
                    </a:srgbClr>
                  </a:outerShdw>
                </a:effectLst>
              </a:rPr>
              <a:t>  4 апреля 1818 </a:t>
            </a:r>
            <a:r>
              <a:rPr lang="ru-RU" i="1" dirty="0" err="1" smtClean="0">
                <a:effectLst>
                  <a:outerShdw blurRad="38100" dist="38100" dir="2700000" algn="tl">
                    <a:srgbClr val="000000">
                      <a:alpha val="43137"/>
                    </a:srgbClr>
                  </a:outerShdw>
                </a:effectLst>
              </a:rPr>
              <a:t>года,скончался</a:t>
            </a:r>
            <a:r>
              <a:rPr lang="ru-RU" i="1" dirty="0" smtClean="0">
                <a:effectLst>
                  <a:outerShdw blurRad="38100" dist="38100" dir="2700000" algn="tl">
                    <a:srgbClr val="000000">
                      <a:alpha val="43137"/>
                    </a:srgbClr>
                  </a:outerShdw>
                </a:effectLst>
              </a:rPr>
              <a:t> в Лондоне в 1883 году 22 октября.</a:t>
            </a:r>
          </a:p>
          <a:p>
            <a:pPr>
              <a:buNone/>
            </a:pPr>
            <a:r>
              <a:rPr lang="ru-RU" dirty="0" smtClean="0"/>
              <a:t> </a:t>
            </a:r>
          </a:p>
          <a:p>
            <a:pPr>
              <a:buNone/>
            </a:pPr>
            <a:endParaRPr lang="ru-RU" dirty="0"/>
          </a:p>
        </p:txBody>
      </p:sp>
      <p:pic>
        <p:nvPicPr>
          <p:cNvPr id="1026" name="Picture 2"/>
          <p:cNvPicPr>
            <a:picLocks noGrp="1" noChangeAspect="1" noChangeArrowheads="1"/>
          </p:cNvPicPr>
          <p:nvPr>
            <p:ph sz="half" idx="1"/>
          </p:nvPr>
        </p:nvPicPr>
        <p:blipFill>
          <a:blip r:embed="rId2"/>
          <a:srcRect/>
          <a:stretch>
            <a:fillRect/>
          </a:stretch>
        </p:blipFill>
        <p:spPr bwMode="auto">
          <a:xfrm>
            <a:off x="428596" y="1500174"/>
            <a:ext cx="4071966" cy="4786346"/>
          </a:xfrm>
          <a:prstGeom prst="rect">
            <a:avLst/>
          </a:prstGeom>
          <a:noFill/>
          <a:ln w="9525">
            <a:noFill/>
            <a:miter lim="800000"/>
            <a:headEnd/>
            <a:tailEnd/>
          </a:ln>
          <a:effectLst/>
        </p:spPr>
      </p:pic>
    </p:spTree>
  </p:cSld>
  <p:clrMapOvr>
    <a:masterClrMapping/>
  </p:clrMapOvr>
  <p:transition advTm="3051">
    <p:whee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14290"/>
            <a:ext cx="8329642" cy="6429420"/>
          </a:xfrm>
        </p:spPr>
        <p:txBody>
          <a:bodyPr>
            <a:normAutofit fontScale="55000" lnSpcReduction="20000"/>
          </a:bodyPr>
          <a:lstStyle/>
          <a:p>
            <a:pPr algn="ctr">
              <a:buNone/>
            </a:pPr>
            <a:endParaRPr lang="ru-RU" sz="3000" i="1" dirty="0" smtClean="0">
              <a:solidFill>
                <a:schemeClr val="bg1"/>
              </a:solidFill>
            </a:endParaRPr>
          </a:p>
          <a:p>
            <a:pPr algn="ctr">
              <a:buNone/>
            </a:pPr>
            <a:endParaRPr lang="ru-RU" sz="3000" i="1" dirty="0" smtClean="0">
              <a:solidFill>
                <a:schemeClr val="bg1"/>
              </a:solidFill>
            </a:endParaRPr>
          </a:p>
          <a:p>
            <a:pPr algn="ctr">
              <a:lnSpc>
                <a:spcPct val="170000"/>
              </a:lnSpc>
              <a:buNone/>
            </a:pPr>
            <a:r>
              <a:rPr lang="ru-RU" sz="5100" b="1" i="1" dirty="0" smtClean="0">
                <a:latin typeface="Times New Roman" pitchFamily="18" charset="0"/>
                <a:cs typeface="Times New Roman" pitchFamily="18" charset="0"/>
              </a:rPr>
              <a:t>Эта история о настоящей мальчишеской дружбе, о взрослении и становлении характеров. У них много всего общего - приключения, тайны, проблемы и беда. И со всем они справляются вместе, опираясь друг на друга и поддерживая. Повесть о настоящей дружбе, о том, как научиться любить и понимать друг друга, сопереживать и вовремя приходить на помощь.</a:t>
            </a:r>
          </a:p>
          <a:p>
            <a:pPr algn="ctr">
              <a:buNone/>
            </a:pPr>
            <a:r>
              <a:rPr lang="ru-RU" i="1" dirty="0" smtClean="0">
                <a:latin typeface="Times New Roman" pitchFamily="18" charset="0"/>
                <a:cs typeface="Times New Roman" pitchFamily="18" charset="0"/>
              </a:rPr>
              <a:t/>
            </a:r>
            <a:br>
              <a:rPr lang="ru-RU" i="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031527922"/>
      </p:ext>
    </p:extLst>
  </p:cSld>
  <p:clrMapOvr>
    <a:masterClrMapping/>
  </p:clrMapOvr>
  <mc:AlternateContent xmlns:mc="http://schemas.openxmlformats.org/markup-compatibility/2006">
    <mc:Choice xmlns:p14="http://schemas.microsoft.com/office/powerpoint/2010/main" xmlns="" Requires="p14">
      <p:transition spd="slow" p14:dur="2000" advTm="9060"/>
    </mc:Choice>
    <mc:Fallback>
      <p:transition spd="slow" advTm="906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5000636"/>
            <a:ext cx="9144000" cy="1857364"/>
          </a:xfrm>
        </p:spPr>
        <p:txBody>
          <a:bodyPr>
            <a:normAutofit fontScale="55000" lnSpcReduction="20000"/>
          </a:bodyPr>
          <a:lstStyle/>
          <a:p>
            <a:pPr algn="ctr">
              <a:buNone/>
            </a:pPr>
            <a:r>
              <a:rPr lang="ru-RU" sz="4400" b="1" i="1" dirty="0" smtClean="0">
                <a:latin typeface="Times New Roman" pitchFamily="18" charset="0"/>
                <a:cs typeface="Times New Roman" pitchFamily="18" charset="0"/>
              </a:rPr>
              <a:t>Книга не простая. Здесь есть драма. Есть страхи и неуверенность в собственных силах. Однако автор говорит, чтобы там ни было, все преодолимо. Главное не опускать руки и не терять надежду. Оставаться оптимистом как бы трудно сначала не было. </a:t>
            </a:r>
            <a:br>
              <a:rPr lang="ru-RU" sz="4400" b="1" i="1" dirty="0" smtClean="0">
                <a:latin typeface="Times New Roman" pitchFamily="18" charset="0"/>
                <a:cs typeface="Times New Roman" pitchFamily="18" charset="0"/>
              </a:rPr>
            </a:br>
            <a:endParaRPr lang="ru-RU" sz="4400" b="1" i="1" dirty="0" smtClean="0">
              <a:latin typeface="Times New Roman" pitchFamily="18" charset="0"/>
              <a:cs typeface="Times New Roman" pitchFamily="18" charset="0"/>
            </a:endParaRPr>
          </a:p>
          <a:p>
            <a:pPr algn="just">
              <a:buNone/>
            </a:pPr>
            <a:endParaRPr lang="ru-RU" i="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1643042" y="857232"/>
            <a:ext cx="6429421" cy="4191425"/>
          </a:xfrm>
          <a:prstGeom prst="rect">
            <a:avLst/>
          </a:prstGeom>
          <a:noFill/>
          <a:ln w="9525">
            <a:noFill/>
            <a:miter lim="800000"/>
            <a:headEnd/>
            <a:tailEnd/>
          </a:ln>
          <a:effectLst/>
        </p:spPr>
      </p:pic>
    </p:spTree>
    <p:extLst>
      <p:ext uri="{BB962C8B-B14F-4D97-AF65-F5344CB8AC3E}">
        <p14:creationId xmlns:p14="http://schemas.microsoft.com/office/powerpoint/2010/main" xmlns="" val="3804108564"/>
      </p:ext>
    </p:extLst>
  </p:cSld>
  <p:clrMapOvr>
    <a:masterClrMapping/>
  </p:clrMapOvr>
  <mc:AlternateContent xmlns:mc="http://schemas.openxmlformats.org/markup-compatibility/2006">
    <mc:Choice xmlns:p14="http://schemas.microsoft.com/office/powerpoint/2010/main" xmlns="" Requires="p14">
      <p:transition spd="slow" p14:dur="2000" advTm="13978"/>
    </mc:Choice>
    <mc:Fallback>
      <p:transition spd="slow" advTm="13978"/>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704088"/>
            <a:ext cx="8405842" cy="5868184"/>
          </a:xfrm>
        </p:spPr>
        <p:txBody>
          <a:bodyPr>
            <a:normAutofit fontScale="90000"/>
          </a:bodyPr>
          <a:lstStyle/>
          <a:p>
            <a:pPr algn="ct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smtClean="0">
                <a:solidFill>
                  <a:schemeClr val="bg1"/>
                </a:solidFill>
                <a:latin typeface="Times New Roman" pitchFamily="18" charset="0"/>
                <a:cs typeface="Times New Roman" pitchFamily="18" charset="0"/>
              </a:rPr>
              <a:t> </a:t>
            </a:r>
            <a:r>
              <a:rPr lang="ru-RU" sz="3100" b="0" i="1" dirty="0" smtClean="0">
                <a:solidFill>
                  <a:schemeClr val="tx1"/>
                </a:solidFill>
                <a:latin typeface="Times New Roman" pitchFamily="18" charset="0"/>
                <a:cs typeface="Times New Roman" pitchFamily="18" charset="0"/>
              </a:rPr>
              <a:t>Гена во время летних каникул каждый день запускал конверт вместе со своими друзьями.</a:t>
            </a:r>
            <a:r>
              <a:rPr lang="en-US" sz="3100" b="0" i="1" dirty="0" smtClean="0">
                <a:solidFill>
                  <a:schemeClr val="tx1"/>
                </a:solidFill>
                <a:latin typeface="Times New Roman" pitchFamily="18" charset="0"/>
                <a:cs typeface="Times New Roman" pitchFamily="18" charset="0"/>
              </a:rPr>
              <a:t> </a:t>
            </a:r>
            <a:r>
              <a:rPr lang="ru-RU" sz="3100" b="0" i="1" dirty="0" smtClean="0">
                <a:solidFill>
                  <a:schemeClr val="tx1"/>
                </a:solidFill>
                <a:latin typeface="Times New Roman" pitchFamily="18" charset="0"/>
                <a:cs typeface="Times New Roman" pitchFamily="18" charset="0"/>
              </a:rPr>
              <a:t>Один раз во время такого запуска</a:t>
            </a:r>
            <a:br>
              <a:rPr lang="ru-RU" sz="3100" b="0" i="1" dirty="0" smtClean="0">
                <a:solidFill>
                  <a:schemeClr val="tx1"/>
                </a:solidFill>
                <a:latin typeface="Times New Roman" pitchFamily="18" charset="0"/>
                <a:cs typeface="Times New Roman" pitchFamily="18" charset="0"/>
              </a:rPr>
            </a:br>
            <a:r>
              <a:rPr lang="ru-RU" sz="3100" b="0" i="1" dirty="0" smtClean="0">
                <a:solidFill>
                  <a:schemeClr val="tx1"/>
                </a:solidFill>
                <a:latin typeface="Times New Roman" pitchFamily="18" charset="0"/>
                <a:cs typeface="Times New Roman" pitchFamily="18" charset="0"/>
              </a:rPr>
              <a:t> они увидели новый конверт</a:t>
            </a:r>
            <a:r>
              <a:rPr lang="en-US" sz="3100" b="0" i="1" dirty="0" smtClean="0">
                <a:solidFill>
                  <a:schemeClr val="tx1"/>
                </a:solidFill>
                <a:latin typeface="Times New Roman" pitchFamily="18" charset="0"/>
                <a:cs typeface="Times New Roman" pitchFamily="18" charset="0"/>
              </a:rPr>
              <a:t>,</a:t>
            </a:r>
            <a:r>
              <a:rPr lang="ru-RU" sz="3100" b="0" i="1" dirty="0" smtClean="0">
                <a:solidFill>
                  <a:schemeClr val="tx1"/>
                </a:solidFill>
                <a:latin typeface="Times New Roman" pitchFamily="18" charset="0"/>
                <a:cs typeface="Times New Roman" pitchFamily="18" charset="0"/>
              </a:rPr>
              <a:t>но он не отвечал на позывные знаки. Мальчики решили его подбить.</a:t>
            </a:r>
            <a:r>
              <a:rPr lang="en-US" sz="3100" b="0" i="1" dirty="0" smtClean="0">
                <a:solidFill>
                  <a:schemeClr val="tx1"/>
                </a:solidFill>
                <a:latin typeface="Times New Roman" pitchFamily="18" charset="0"/>
                <a:cs typeface="Times New Roman" pitchFamily="18" charset="0"/>
              </a:rPr>
              <a:t> </a:t>
            </a:r>
            <a:r>
              <a:rPr lang="ru-RU" sz="3100" b="0" i="1" dirty="0" smtClean="0">
                <a:solidFill>
                  <a:schemeClr val="tx1"/>
                </a:solidFill>
                <a:latin typeface="Times New Roman" pitchFamily="18" charset="0"/>
                <a:cs typeface="Times New Roman" pitchFamily="18" charset="0"/>
              </a:rPr>
              <a:t>После того, как они его подбили, Гена отправился за ним</a:t>
            </a:r>
            <a:r>
              <a:rPr lang="en-US" sz="3100" b="0" i="1" dirty="0" smtClean="0">
                <a:solidFill>
                  <a:schemeClr val="tx1"/>
                </a:solidFill>
                <a:latin typeface="Times New Roman" pitchFamily="18" charset="0"/>
                <a:cs typeface="Times New Roman" pitchFamily="18" charset="0"/>
              </a:rPr>
              <a:t>,</a:t>
            </a:r>
            <a:r>
              <a:rPr lang="ru-RU" sz="3100" b="0" i="1" dirty="0" smtClean="0">
                <a:solidFill>
                  <a:schemeClr val="tx1"/>
                </a:solidFill>
                <a:latin typeface="Times New Roman" pitchFamily="18" charset="0"/>
                <a:cs typeface="Times New Roman" pitchFamily="18" charset="0"/>
              </a:rPr>
              <a:t> но когда пришел -хозяина не было.</a:t>
            </a:r>
            <a:r>
              <a:rPr lang="en-US" sz="3100" b="0" i="1" dirty="0" smtClean="0">
                <a:solidFill>
                  <a:schemeClr val="tx1"/>
                </a:solidFill>
                <a:latin typeface="Times New Roman" pitchFamily="18" charset="0"/>
                <a:cs typeface="Times New Roman" pitchFamily="18" charset="0"/>
              </a:rPr>
              <a:t> </a:t>
            </a:r>
            <a:r>
              <a:rPr lang="ru-RU" sz="3100" b="0" i="1" dirty="0" smtClean="0">
                <a:solidFill>
                  <a:schemeClr val="tx1"/>
                </a:solidFill>
                <a:latin typeface="Times New Roman" pitchFamily="18" charset="0"/>
                <a:cs typeface="Times New Roman" pitchFamily="18" charset="0"/>
              </a:rPr>
              <a:t>И вот</a:t>
            </a:r>
            <a:r>
              <a:rPr lang="en-US" sz="3100" b="0" i="1" dirty="0" smtClean="0">
                <a:solidFill>
                  <a:schemeClr val="tx1"/>
                </a:solidFill>
                <a:latin typeface="Times New Roman" pitchFamily="18" charset="0"/>
                <a:cs typeface="Times New Roman" pitchFamily="18" charset="0"/>
              </a:rPr>
              <a:t>,</a:t>
            </a:r>
            <a:r>
              <a:rPr lang="ru-RU" sz="3100" b="0" i="1" dirty="0" smtClean="0">
                <a:solidFill>
                  <a:schemeClr val="tx1"/>
                </a:solidFill>
                <a:latin typeface="Times New Roman" pitchFamily="18" charset="0"/>
                <a:cs typeface="Times New Roman" pitchFamily="18" charset="0"/>
              </a:rPr>
              <a:t>спустя какое-то время, он увидел хозяина конверта.</a:t>
            </a:r>
            <a:r>
              <a:rPr lang="en-US" sz="3100" b="0" i="1" dirty="0" smtClean="0">
                <a:solidFill>
                  <a:schemeClr val="tx1"/>
                </a:solidFill>
                <a:latin typeface="Times New Roman" pitchFamily="18" charset="0"/>
                <a:cs typeface="Times New Roman" pitchFamily="18" charset="0"/>
              </a:rPr>
              <a:t> </a:t>
            </a:r>
            <a:r>
              <a:rPr lang="ru-RU" sz="3100" b="0" i="1" dirty="0" smtClean="0">
                <a:solidFill>
                  <a:schemeClr val="tx1"/>
                </a:solidFill>
                <a:latin typeface="Times New Roman" pitchFamily="18" charset="0"/>
                <a:cs typeface="Times New Roman" pitchFamily="18" charset="0"/>
              </a:rPr>
              <a:t>Это был мальчик низкого роста</a:t>
            </a:r>
            <a:r>
              <a:rPr lang="en-US" sz="3100" b="0" i="1" dirty="0" smtClean="0">
                <a:solidFill>
                  <a:schemeClr val="tx1"/>
                </a:solidFill>
                <a:latin typeface="Times New Roman" pitchFamily="18" charset="0"/>
                <a:cs typeface="Times New Roman" pitchFamily="18" charset="0"/>
              </a:rPr>
              <a:t>,</a:t>
            </a:r>
            <a:r>
              <a:rPr lang="ru-RU" sz="3100" b="0" i="1" dirty="0" smtClean="0">
                <a:solidFill>
                  <a:schemeClr val="tx1"/>
                </a:solidFill>
                <a:latin typeface="Times New Roman" pitchFamily="18" charset="0"/>
                <a:cs typeface="Times New Roman" pitchFamily="18" charset="0"/>
              </a:rPr>
              <a:t>одетый во всё черное. Гена никак не мог разглядеть его лица</a:t>
            </a:r>
            <a:r>
              <a:rPr lang="en-US" sz="3100" b="0" i="1" dirty="0" smtClean="0">
                <a:solidFill>
                  <a:schemeClr val="tx1"/>
                </a:solidFill>
                <a:latin typeface="Times New Roman" pitchFamily="18" charset="0"/>
                <a:cs typeface="Times New Roman" pitchFamily="18" charset="0"/>
              </a:rPr>
              <a:t>,</a:t>
            </a:r>
            <a:r>
              <a:rPr lang="ru-RU" sz="3100" b="0" i="1" dirty="0" smtClean="0">
                <a:solidFill>
                  <a:schemeClr val="tx1"/>
                </a:solidFill>
                <a:latin typeface="Times New Roman" pitchFamily="18" charset="0"/>
                <a:cs typeface="Times New Roman" pitchFamily="18" charset="0"/>
              </a:rPr>
              <a:t>а когда </a:t>
            </a:r>
            <a:r>
              <a:rPr lang="ru-RU" sz="3100" i="1" dirty="0" smtClean="0">
                <a:solidFill>
                  <a:schemeClr val="tx1"/>
                </a:solidFill>
                <a:latin typeface="Times New Roman" pitchFamily="18" charset="0"/>
                <a:cs typeface="Times New Roman" pitchFamily="18" charset="0"/>
              </a:rPr>
              <a:t>мальчик</a:t>
            </a:r>
            <a:r>
              <a:rPr lang="ru-RU" sz="3100" b="0" i="1" dirty="0" smtClean="0">
                <a:solidFill>
                  <a:schemeClr val="tx1"/>
                </a:solidFill>
                <a:latin typeface="Times New Roman" pitchFamily="18" charset="0"/>
                <a:cs typeface="Times New Roman" pitchFamily="18" charset="0"/>
              </a:rPr>
              <a:t> поднял голову, Гена понял, что он был слепой.</a:t>
            </a:r>
            <a:endParaRPr lang="ru-RU" sz="3100" b="0" i="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775937975"/>
      </p:ext>
    </p:extLst>
  </p:cSld>
  <p:clrMapOvr>
    <a:masterClrMapping/>
  </p:clrMapOvr>
  <p:transition advTm="11891">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2"/>
          </p:nvPr>
        </p:nvSpPr>
        <p:spPr>
          <a:xfrm>
            <a:off x="571472" y="928670"/>
            <a:ext cx="3714776" cy="5572164"/>
          </a:xfrm>
        </p:spPr>
        <p:txBody>
          <a:bodyPr>
            <a:noAutofit/>
          </a:bodyPr>
          <a:lstStyle/>
          <a:p>
            <a:pPr algn="ctr"/>
            <a:r>
              <a:rPr lang="ru-RU" sz="2000" i="1" dirty="0" smtClean="0">
                <a:latin typeface="Times New Roman" pitchFamily="18" charset="0"/>
                <a:cs typeface="Times New Roman" pitchFamily="18" charset="0"/>
              </a:rPr>
              <a:t>Это был Владик. Он слепой не от рождения</a:t>
            </a:r>
            <a:r>
              <a:rPr lang="en-US" sz="2000" i="1" dirty="0" smtClean="0">
                <a:latin typeface="Times New Roman" pitchFamily="18" charset="0"/>
                <a:cs typeface="Times New Roman" pitchFamily="18" charset="0"/>
              </a:rPr>
              <a:t>,</a:t>
            </a:r>
            <a:r>
              <a:rPr lang="ru-RU" sz="2000" i="1" dirty="0" smtClean="0">
                <a:latin typeface="Times New Roman" pitchFamily="18" charset="0"/>
                <a:cs typeface="Times New Roman" pitchFamily="18" charset="0"/>
              </a:rPr>
              <a:t>а из-за несчастного случая в раннем детстве. Он живет с отцом </a:t>
            </a:r>
            <a:r>
              <a:rPr lang="en-US" sz="2000" i="1" dirty="0" smtClean="0">
                <a:latin typeface="Times New Roman" pitchFamily="18" charset="0"/>
                <a:cs typeface="Times New Roman" pitchFamily="18" charset="0"/>
              </a:rPr>
              <a:t>,</a:t>
            </a:r>
            <a:r>
              <a:rPr lang="ru-RU" sz="2000" i="1" dirty="0" smtClean="0">
                <a:latin typeface="Times New Roman" pitchFamily="18" charset="0"/>
                <a:cs typeface="Times New Roman" pitchFamily="18" charset="0"/>
              </a:rPr>
              <a:t>мать от них ушла как только узнала ,что её сын стал инвалидом. Но сам Владик не может смириться с тем, что он не такой, как все. Он ходит в обычную школу, ездит на велосипеде, пускает воздушных змеев. У него есть мечта- стать метеорологом. Только друзей у него нет. Встретив Генку, Владик тоже начинает открывать для себя новый мир. </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pic>
        <p:nvPicPr>
          <p:cNvPr id="3074" name="Picture 2"/>
          <p:cNvPicPr>
            <a:picLocks noGrp="1" noChangeAspect="1" noChangeArrowheads="1"/>
          </p:cNvPicPr>
          <p:nvPr>
            <p:ph sz="half" idx="1"/>
          </p:nvPr>
        </p:nvPicPr>
        <p:blipFill>
          <a:blip r:embed="rId2"/>
          <a:stretch>
            <a:fillRect/>
          </a:stretch>
        </p:blipFill>
        <p:spPr bwMode="auto">
          <a:xfrm>
            <a:off x="4830762" y="2047875"/>
            <a:ext cx="2600325" cy="3829050"/>
          </a:xfrm>
          <a:prstGeom prst="rect">
            <a:avLst/>
          </a:prstGeom>
          <a:noFill/>
          <a:ln w="9525">
            <a:noFill/>
            <a:miter lim="800000"/>
            <a:headEnd/>
            <a:tailEnd/>
          </a:ln>
          <a:effectLst/>
        </p:spPr>
      </p:pic>
    </p:spTree>
    <p:extLst>
      <p:ext uri="{BB962C8B-B14F-4D97-AF65-F5344CB8AC3E}">
        <p14:creationId xmlns:p14="http://schemas.microsoft.com/office/powerpoint/2010/main" xmlns="" val="1226126777"/>
      </p:ext>
    </p:extLst>
  </p:cSld>
  <p:clrMapOvr>
    <a:masterClrMapping/>
  </p:clrMapOvr>
  <p:transition advTm="16254">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rPr>
              <a:t>Мои впечатления</a:t>
            </a:r>
            <a:endParaRPr lang="ru-RU" dirty="0">
              <a:solidFill>
                <a:schemeClr val="bg1"/>
              </a:solidFill>
            </a:endParaRPr>
          </a:p>
        </p:txBody>
      </p:sp>
      <p:sp>
        <p:nvSpPr>
          <p:cNvPr id="3" name="Содержимое 2"/>
          <p:cNvSpPr>
            <a:spLocks noGrp="1"/>
          </p:cNvSpPr>
          <p:nvPr>
            <p:ph idx="1"/>
          </p:nvPr>
        </p:nvSpPr>
        <p:spPr>
          <a:xfrm>
            <a:off x="428596" y="1142984"/>
            <a:ext cx="8258204" cy="5181616"/>
          </a:xfrm>
        </p:spPr>
        <p:txBody>
          <a:bodyPr>
            <a:normAutofit/>
          </a:bodyPr>
          <a:lstStyle/>
          <a:p>
            <a:pPr algn="ctr">
              <a:buNone/>
            </a:pPr>
            <a:r>
              <a:rPr lang="ru-RU" sz="3600" b="1" i="1" dirty="0" smtClean="0">
                <a:latin typeface="Times New Roman" pitchFamily="18" charset="0"/>
                <a:cs typeface="Times New Roman" pitchFamily="18" charset="0"/>
              </a:rPr>
              <a:t>Мне очень понравилась эта книга. </a:t>
            </a:r>
          </a:p>
          <a:p>
            <a:pPr algn="ctr">
              <a:buNone/>
            </a:pPr>
            <a:r>
              <a:rPr lang="ru-RU" sz="3600" b="1" i="1" dirty="0" smtClean="0">
                <a:latin typeface="Times New Roman" pitchFamily="18" charset="0"/>
                <a:cs typeface="Times New Roman" pitchFamily="18" charset="0"/>
              </a:rPr>
              <a:t>Она учит </a:t>
            </a:r>
          </a:p>
          <a:p>
            <a:pPr algn="ctr">
              <a:buNone/>
            </a:pPr>
            <a:r>
              <a:rPr lang="ru-RU" sz="3600" b="1" i="1" dirty="0" smtClean="0">
                <a:latin typeface="Times New Roman" pitchFamily="18" charset="0"/>
                <a:cs typeface="Times New Roman" pitchFamily="18" charset="0"/>
              </a:rPr>
              <a:t>настоящей дружбе, о том, как научиться любить и понимать друг друга, сопереживать и вовремя приходить на помощь. Я всем советую прочитать эту книгу.</a:t>
            </a:r>
            <a:r>
              <a:rPr lang="ru-RU" sz="3600" dirty="0" smtClean="0"/>
              <a:t> </a:t>
            </a:r>
            <a:endParaRPr lang="ru-RU" sz="3600" b="1" i="1" dirty="0">
              <a:latin typeface="Times New Roman" pitchFamily="18" charset="0"/>
              <a:cs typeface="Times New Roman" pitchFamily="18" charset="0"/>
            </a:endParaRPr>
          </a:p>
        </p:txBody>
      </p:sp>
    </p:spTree>
    <p:extLst>
      <p:ext uri="{BB962C8B-B14F-4D97-AF65-F5344CB8AC3E}">
        <p14:creationId xmlns:p14="http://schemas.microsoft.com/office/powerpoint/2010/main" xmlns="" val="4223458875"/>
      </p:ext>
    </p:extLst>
  </p:cSld>
  <p:clrMapOvr>
    <a:masterClrMapping/>
  </p:clrMapOvr>
  <p:transition advTm="9271">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86380" y="1142984"/>
            <a:ext cx="3500462" cy="3539430"/>
          </a:xfrm>
          <a:prstGeom prst="rect">
            <a:avLst/>
          </a:prstGeom>
        </p:spPr>
        <p:txBody>
          <a:bodyPr wrap="square">
            <a:spAutoFit/>
          </a:bodyPr>
          <a:lstStyle/>
          <a:p>
            <a:r>
              <a:rPr lang="ru-RU" sz="3200" b="1" i="1" dirty="0" smtClean="0">
                <a:latin typeface="Times New Roman" pitchFamily="18" charset="0"/>
                <a:cs typeface="Times New Roman" pitchFamily="18" charset="0"/>
              </a:rPr>
              <a:t>Эта повесть - о тех, кто никогда не станет к ветру жизни спиной. Даже если это очень сильный ветер...</a:t>
            </a:r>
            <a:endParaRPr lang="ru-RU" sz="3200" b="1" i="1" dirty="0">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a:srcRect/>
          <a:stretch>
            <a:fillRect/>
          </a:stretch>
        </p:blipFill>
        <p:spPr bwMode="auto">
          <a:xfrm>
            <a:off x="428596" y="857232"/>
            <a:ext cx="4643470" cy="4000528"/>
          </a:xfrm>
          <a:prstGeom prst="rect">
            <a:avLst/>
          </a:prstGeom>
          <a:noFill/>
          <a:ln w="9525">
            <a:noFill/>
            <a:miter lim="800000"/>
            <a:headEnd/>
            <a:tailEnd/>
          </a:ln>
          <a:effectLst/>
        </p:spPr>
      </p:pic>
    </p:spTree>
    <p:extLst>
      <p:ext uri="{BB962C8B-B14F-4D97-AF65-F5344CB8AC3E}">
        <p14:creationId xmlns:p14="http://schemas.microsoft.com/office/powerpoint/2010/main" xmlns="" val="3057853973"/>
      </p:ext>
    </p:extLst>
  </p:cSld>
  <p:clrMapOvr>
    <a:masterClrMapping/>
  </p:clrMapOvr>
  <p:transition advTm="4155">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4648200" y="1357298"/>
            <a:ext cx="4038600" cy="4997627"/>
          </a:xfrm>
        </p:spPr>
        <p:txBody>
          <a:bodyPr/>
          <a:lstStyle/>
          <a:p>
            <a:pPr algn="ctr">
              <a:buNone/>
            </a:pPr>
            <a:r>
              <a:rPr lang="ru-RU" i="1" dirty="0" smtClean="0">
                <a:effectLst>
                  <a:outerShdw blurRad="38100" dist="38100" dir="2700000" algn="tl">
                    <a:srgbClr val="000000">
                      <a:alpha val="43137"/>
                    </a:srgbClr>
                  </a:outerShdw>
                </a:effectLst>
              </a:rPr>
              <a:t>Главным героем произведения Морской волчонок является –</a:t>
            </a:r>
            <a:r>
              <a:rPr lang="ru-RU" b="1" i="1" u="sng" dirty="0" smtClean="0">
                <a:effectLst>
                  <a:outerShdw blurRad="38100" dist="38100" dir="2700000" algn="tl">
                    <a:srgbClr val="000000">
                      <a:alpha val="43137"/>
                    </a:srgbClr>
                  </a:outerShdw>
                </a:effectLst>
              </a:rPr>
              <a:t>Филипп.</a:t>
            </a:r>
          </a:p>
          <a:p>
            <a:pPr algn="ctr">
              <a:buNone/>
            </a:pPr>
            <a:r>
              <a:rPr lang="ru-RU" i="1" dirty="0" smtClean="0">
                <a:effectLst>
                  <a:outerShdw blurRad="38100" dist="38100" dir="2700000" algn="tl">
                    <a:srgbClr val="000000">
                      <a:alpha val="43137"/>
                    </a:srgbClr>
                  </a:outerShdw>
                </a:effectLst>
              </a:rPr>
              <a:t>Он смел, отважен и не боится никаких преград на своём пути. </a:t>
            </a:r>
            <a:endParaRPr lang="ru-RU" i="1" dirty="0">
              <a:effectLst>
                <a:outerShdw blurRad="38100" dist="38100" dir="2700000" algn="tl">
                  <a:srgbClr val="000000">
                    <a:alpha val="43137"/>
                  </a:srgbClr>
                </a:outerShdw>
              </a:effectLst>
            </a:endParaRPr>
          </a:p>
        </p:txBody>
      </p:sp>
      <p:pic>
        <p:nvPicPr>
          <p:cNvPr id="2050" name="Picture 2"/>
          <p:cNvPicPr>
            <a:picLocks noGrp="1" noChangeAspect="1" noChangeArrowheads="1"/>
          </p:cNvPicPr>
          <p:nvPr>
            <p:ph sz="half" idx="1"/>
          </p:nvPr>
        </p:nvPicPr>
        <p:blipFill>
          <a:blip r:embed="rId3"/>
          <a:srcRect/>
          <a:stretch>
            <a:fillRect/>
          </a:stretch>
        </p:blipFill>
        <p:spPr bwMode="auto">
          <a:xfrm>
            <a:off x="586860" y="857232"/>
            <a:ext cx="3770826" cy="5214974"/>
          </a:xfrm>
          <a:prstGeom prst="rect">
            <a:avLst/>
          </a:prstGeom>
          <a:noFill/>
          <a:ln w="9525">
            <a:noFill/>
            <a:miter lim="800000"/>
            <a:headEnd/>
            <a:tailEnd/>
          </a:ln>
          <a:effectLst/>
        </p:spPr>
      </p:pic>
    </p:spTree>
  </p:cSld>
  <p:clrMapOvr>
    <a:masterClrMapping/>
  </p:clrMapOvr>
  <p:transition advTm="4986">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971600" y="1268760"/>
            <a:ext cx="3257008" cy="5181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4788025" y="1844824"/>
            <a:ext cx="3816424" cy="3416320"/>
          </a:xfrm>
          <a:prstGeom prst="rect">
            <a:avLst/>
          </a:prstGeom>
          <a:noFill/>
        </p:spPr>
        <p:txBody>
          <a:bodyPr wrap="square" rtlCol="0">
            <a:spAutoFit/>
          </a:bodyPr>
          <a:lstStyle/>
          <a:p>
            <a:r>
              <a:rPr lang="ru-RU" sz="2400" i="1" dirty="0">
                <a:effectLst>
                  <a:outerShdw blurRad="38100" dist="38100" dir="2700000" algn="tl">
                    <a:srgbClr val="000000">
                      <a:alpha val="43137"/>
                    </a:srgbClr>
                  </a:outerShdw>
                </a:effectLst>
              </a:rPr>
              <a:t>Эта история началась в мирной деревушке, расположенной возле моря.</a:t>
            </a:r>
          </a:p>
          <a:p>
            <a:r>
              <a:rPr lang="ru-RU" sz="2400" i="1" dirty="0">
                <a:effectLst>
                  <a:outerShdw blurRad="38100" dist="38100" dir="2700000" algn="tl">
                    <a:srgbClr val="000000">
                      <a:alpha val="43137"/>
                    </a:srgbClr>
                  </a:outerShdw>
                </a:effectLst>
              </a:rPr>
              <a:t>С детства влюблённый в море Филипп ,одержим мальчишеской тягой к странствиям и приключения.</a:t>
            </a:r>
          </a:p>
        </p:txBody>
      </p:sp>
    </p:spTree>
  </p:cSld>
  <p:clrMapOvr>
    <a:masterClrMapping/>
  </p:clrMapOvr>
  <p:transition advTm="9112">
    <p:whee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31640" y="5357826"/>
            <a:ext cx="7355160" cy="966774"/>
          </a:xfrm>
        </p:spPr>
        <p:txBody>
          <a:bodyPr/>
          <a:lstStyle/>
          <a:p>
            <a:pPr marL="0" indent="0">
              <a:buNone/>
            </a:pPr>
            <a:r>
              <a:rPr lang="ru-RU" i="1" dirty="0" smtClean="0">
                <a:effectLst>
                  <a:outerShdw blurRad="38100" dist="38100" dir="2700000" algn="tl">
                    <a:srgbClr val="000000">
                      <a:alpha val="43137"/>
                    </a:srgbClr>
                  </a:outerShdw>
                </a:effectLst>
              </a:rPr>
              <a:t>Несмотря на тяготы, он проложи л себе путь к свободе и солнцу.</a:t>
            </a:r>
            <a:endParaRPr lang="ru-RU" i="1" dirty="0">
              <a:effectLst>
                <a:outerShdw blurRad="38100" dist="38100" dir="2700000" algn="tl">
                  <a:srgbClr val="000000">
                    <a:alpha val="43137"/>
                  </a:srgbClr>
                </a:outerShdw>
              </a:effectLst>
            </a:endParaRPr>
          </a:p>
        </p:txBody>
      </p:sp>
      <p:pic>
        <p:nvPicPr>
          <p:cNvPr id="3074" name="Picture 2"/>
          <p:cNvPicPr>
            <a:picLocks noChangeAspect="1" noChangeArrowheads="1"/>
          </p:cNvPicPr>
          <p:nvPr/>
        </p:nvPicPr>
        <p:blipFill>
          <a:blip r:embed="rId2"/>
          <a:srcRect/>
          <a:stretch>
            <a:fillRect/>
          </a:stretch>
        </p:blipFill>
        <p:spPr bwMode="auto">
          <a:xfrm>
            <a:off x="1923579" y="1198616"/>
            <a:ext cx="6136702" cy="3526528"/>
          </a:xfrm>
          <a:prstGeom prst="rect">
            <a:avLst/>
          </a:prstGeom>
          <a:noFill/>
          <a:ln w="9525">
            <a:noFill/>
            <a:miter lim="800000"/>
            <a:headEnd/>
            <a:tailEnd/>
          </a:ln>
          <a:effectLst/>
        </p:spPr>
      </p:pic>
    </p:spTree>
  </p:cSld>
  <p:clrMapOvr>
    <a:masterClrMapping/>
  </p:clrMapOvr>
  <p:transition advTm="4056">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27984" y="1340768"/>
            <a:ext cx="3456384" cy="3456384"/>
          </a:xfrm>
        </p:spPr>
        <p:txBody>
          <a:bodyPr>
            <a:normAutofit fontScale="25000" lnSpcReduction="20000"/>
          </a:bodyPr>
          <a:lstStyle/>
          <a:p>
            <a:pPr algn="ctr">
              <a:buNone/>
            </a:pPr>
            <a:endParaRPr lang="ru-RU" i="1" dirty="0" smtClean="0">
              <a:effectLst>
                <a:outerShdw blurRad="38100" dist="38100" dir="2700000" algn="tl">
                  <a:srgbClr val="000000">
                    <a:alpha val="43137"/>
                  </a:srgbClr>
                </a:outerShdw>
              </a:effectLst>
            </a:endParaRPr>
          </a:p>
          <a:p>
            <a:pPr algn="ctr">
              <a:buNone/>
            </a:pPr>
            <a:endParaRPr lang="ru-RU" i="1" dirty="0">
              <a:effectLst>
                <a:outerShdw blurRad="38100" dist="38100" dir="2700000" algn="tl">
                  <a:srgbClr val="000000">
                    <a:alpha val="43137"/>
                  </a:srgbClr>
                </a:outerShdw>
              </a:effectLst>
            </a:endParaRPr>
          </a:p>
          <a:p>
            <a:pPr algn="ctr">
              <a:buNone/>
            </a:pPr>
            <a:endParaRPr lang="ru-RU" i="1" dirty="0" smtClean="0">
              <a:effectLst>
                <a:outerShdw blurRad="38100" dist="38100" dir="2700000" algn="tl">
                  <a:srgbClr val="000000">
                    <a:alpha val="43137"/>
                  </a:srgbClr>
                </a:outerShdw>
              </a:effectLst>
            </a:endParaRPr>
          </a:p>
          <a:p>
            <a:pPr algn="ctr">
              <a:buNone/>
            </a:pPr>
            <a:endParaRPr lang="ru-RU" i="1" dirty="0">
              <a:effectLst>
                <a:outerShdw blurRad="38100" dist="38100" dir="2700000" algn="tl">
                  <a:srgbClr val="000000">
                    <a:alpha val="43137"/>
                  </a:srgbClr>
                </a:outerShdw>
              </a:effectLst>
            </a:endParaRPr>
          </a:p>
          <a:p>
            <a:pPr algn="ctr">
              <a:buNone/>
            </a:pPr>
            <a:r>
              <a:rPr lang="ru-RU" sz="9600" i="1" dirty="0" smtClean="0">
                <a:effectLst>
                  <a:outerShdw blurRad="38100" dist="38100" dir="2700000" algn="tl">
                    <a:srgbClr val="000000">
                      <a:alpha val="43137"/>
                    </a:srgbClr>
                  </a:outerShdw>
                </a:effectLst>
              </a:rPr>
              <a:t>История морского </a:t>
            </a:r>
            <a:r>
              <a:rPr lang="ru-RU" sz="9600" i="1" dirty="0">
                <a:effectLst>
                  <a:outerShdw blurRad="38100" dist="38100" dir="2700000" algn="tl">
                    <a:srgbClr val="000000">
                      <a:alpha val="43137"/>
                    </a:srgbClr>
                  </a:outerShdw>
                </a:effectLst>
              </a:rPr>
              <a:t>волчонка показывает, что в жизни не лишними оказываются любые знания! Если бы герой не вспомнил многие вещи, которым учился, он бы просто не выжил!</a:t>
            </a:r>
            <a:endParaRPr lang="ru-RU" sz="9600" i="1" dirty="0" smtClean="0">
              <a:effectLst>
                <a:outerShdw blurRad="38100" dist="38100" dir="2700000" algn="tl">
                  <a:srgbClr val="000000">
                    <a:alpha val="43137"/>
                  </a:srgbClr>
                </a:outerShdw>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99592" y="908720"/>
            <a:ext cx="2891417" cy="547260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advTm="6919">
    <p:whee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3968" y="1052736"/>
            <a:ext cx="4402832" cy="4536504"/>
          </a:xfrm>
        </p:spPr>
        <p:txBody>
          <a:bodyPr>
            <a:normAutofit/>
          </a:bodyPr>
          <a:lstStyle/>
          <a:p>
            <a:pPr marL="0" indent="0" algn="ctr">
              <a:buNone/>
            </a:pPr>
            <a:endParaRPr lang="ru-RU" i="1" dirty="0" smtClean="0">
              <a:effectLst>
                <a:outerShdw blurRad="38100" dist="38100" dir="2700000" algn="tl">
                  <a:srgbClr val="000000">
                    <a:alpha val="43137"/>
                  </a:srgbClr>
                </a:outerShdw>
              </a:effectLst>
            </a:endParaRPr>
          </a:p>
          <a:p>
            <a:pPr marL="0" indent="0" algn="ctr">
              <a:buNone/>
            </a:pPr>
            <a:endParaRPr lang="ru-RU" i="1" dirty="0">
              <a:effectLst>
                <a:outerShdw blurRad="38100" dist="38100" dir="2700000" algn="tl">
                  <a:srgbClr val="000000">
                    <a:alpha val="43137"/>
                  </a:srgbClr>
                </a:outerShdw>
              </a:effectLst>
            </a:endParaRPr>
          </a:p>
          <a:p>
            <a:pPr marL="0" indent="0" algn="ctr">
              <a:buNone/>
            </a:pPr>
            <a:endParaRPr lang="ru-RU" i="1" dirty="0" smtClean="0">
              <a:effectLst>
                <a:outerShdw blurRad="38100" dist="38100" dir="2700000" algn="tl">
                  <a:srgbClr val="000000">
                    <a:alpha val="43137"/>
                  </a:srgbClr>
                </a:outerShdw>
              </a:effectLst>
            </a:endParaRPr>
          </a:p>
          <a:p>
            <a:pPr marL="0" indent="0" algn="ctr">
              <a:buNone/>
            </a:pPr>
            <a:r>
              <a:rPr lang="ru-RU" i="1" dirty="0" smtClean="0">
                <a:effectLst>
                  <a:outerShdw blurRad="38100" dist="38100" dir="2700000" algn="tl">
                    <a:srgbClr val="000000">
                      <a:alpha val="43137"/>
                    </a:srgbClr>
                  </a:outerShdw>
                </a:effectLst>
              </a:rPr>
              <a:t>Эта </a:t>
            </a:r>
            <a:r>
              <a:rPr lang="ru-RU" i="1" dirty="0">
                <a:effectLst>
                  <a:outerShdw blurRad="38100" dist="38100" dir="2700000" algn="tl">
                    <a:srgbClr val="000000">
                      <a:alpha val="43137"/>
                    </a:srgbClr>
                  </a:outerShdw>
                </a:effectLst>
              </a:rPr>
              <a:t>повесть — детальная инструкция о том, как не унывать в самых сложных ситуациях, как сохранять бодрость духа, не терять воли и желания жить. </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27310" y="1196752"/>
            <a:ext cx="3268625" cy="44644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ransition advTm="10208">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ru-RU" i="1" dirty="0">
                <a:effectLst>
                  <a:outerShdw blurRad="38100" dist="38100" dir="2700000" algn="tl">
                    <a:srgbClr val="000000">
                      <a:alpha val="43137"/>
                    </a:srgbClr>
                  </a:outerShdw>
                </a:effectLst>
              </a:rPr>
              <a:t>Прочитав </a:t>
            </a:r>
            <a:r>
              <a:rPr lang="ru-RU" i="1" dirty="0" smtClean="0">
                <a:effectLst>
                  <a:outerShdw blurRad="38100" dist="38100" dir="2700000" algn="tl">
                    <a:srgbClr val="000000">
                      <a:alpha val="43137"/>
                    </a:srgbClr>
                  </a:outerShdw>
                </a:effectLst>
              </a:rPr>
              <a:t>книгу, </a:t>
            </a:r>
            <a:r>
              <a:rPr lang="ru-RU" i="1" dirty="0">
                <a:effectLst>
                  <a:outerShdw blurRad="38100" dist="38100" dir="2700000" algn="tl">
                    <a:srgbClr val="000000">
                      <a:alpha val="43137"/>
                    </a:srgbClr>
                  </a:outerShdw>
                </a:effectLst>
              </a:rPr>
              <a:t>становится понятно, что выход можно найти всегда, если только ты не бездействуешь и не успокаиваешься! Не сопереживать герою повести «Морской волчонок» Томаса Майн Рида </a:t>
            </a:r>
            <a:r>
              <a:rPr lang="ru-RU" i="1" dirty="0" smtClean="0">
                <a:effectLst>
                  <a:outerShdw blurRad="38100" dist="38100" dir="2700000" algn="tl">
                    <a:srgbClr val="000000">
                      <a:alpha val="43137"/>
                    </a:srgbClr>
                  </a:outerShdw>
                </a:effectLst>
              </a:rPr>
              <a:t>невозможно. Именно поэтому я советую прочитать эту книгу.</a:t>
            </a:r>
            <a:endParaRPr lang="ru-RU" dirty="0"/>
          </a:p>
        </p:txBody>
      </p:sp>
    </p:spTree>
    <p:extLst>
      <p:ext uri="{BB962C8B-B14F-4D97-AF65-F5344CB8AC3E}">
        <p14:creationId xmlns:p14="http://schemas.microsoft.com/office/powerpoint/2010/main" xmlns="" val="3716035808"/>
      </p:ext>
    </p:extLst>
  </p:cSld>
  <p:clrMapOvr>
    <a:masterClrMapping/>
  </p:clrMapOvr>
  <mc:AlternateContent xmlns:mc="http://schemas.openxmlformats.org/markup-compatibility/2006">
    <mc:Choice xmlns:p14="http://schemas.microsoft.com/office/powerpoint/2010/main" xmlns="" Requires="p14">
      <p:transition spd="slow" p14:dur="2000" advTm="11200"/>
    </mc:Choice>
    <mc:Fallback>
      <p:transition spd="slow" advTm="112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srcRect/>
          <a:stretch>
            <a:fillRect/>
          </a:stretch>
        </p:blipFill>
        <p:spPr bwMode="auto">
          <a:xfrm>
            <a:off x="571472" y="1214423"/>
            <a:ext cx="8072494" cy="5110178"/>
          </a:xfrm>
          <a:prstGeom prst="rect">
            <a:avLst/>
          </a:prstGeom>
          <a:noFill/>
          <a:ln w="9525">
            <a:noFill/>
            <a:miter lim="800000"/>
            <a:headEnd/>
            <a:tailEnd/>
          </a:ln>
          <a:effectLst/>
        </p:spPr>
      </p:pic>
    </p:spTree>
  </p:cSld>
  <p:clrMapOvr>
    <a:masterClrMapping/>
  </p:clrMapOvr>
  <p:transition advTm="4151">
    <p:whee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242</TotalTime>
  <Words>723</Words>
  <Application>Microsoft Office PowerPoint</Application>
  <PresentationFormat>Экран (4:3)</PresentationFormat>
  <Paragraphs>54</Paragraphs>
  <Slides>25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Поток</vt:lpstr>
      <vt:lpstr>Отзыв о книге  «Морской волчонок» Майн Рид</vt:lpstr>
      <vt:lpstr>Майн Рид</vt:lpstr>
      <vt:lpstr>Слайд 3</vt:lpstr>
      <vt:lpstr>Слайд 4</vt:lpstr>
      <vt:lpstr>Слайд 5</vt:lpstr>
      <vt:lpstr>Слайд 6</vt:lpstr>
      <vt:lpstr>Слайд 7</vt:lpstr>
      <vt:lpstr>Слайд 8</vt:lpstr>
      <vt:lpstr>Слайд 9</vt:lpstr>
      <vt:lpstr>Отзыв о книге «Роковые яйца» Михаил Афанасьевич Булгаков</vt:lpstr>
      <vt:lpstr>Слайд 11</vt:lpstr>
      <vt:lpstr>Слайд 12</vt:lpstr>
      <vt:lpstr>Слайд 13</vt:lpstr>
      <vt:lpstr>Слайд 14</vt:lpstr>
      <vt:lpstr>Слайд 15</vt:lpstr>
      <vt:lpstr>Слайд 16</vt:lpstr>
      <vt:lpstr>                                                                                                   Отзыв о книге   «ТА СТОРОНА, ГДЕ ВЕТЕР»  ВЛАДИСЛАВ  КРАПИВИН  </vt:lpstr>
      <vt:lpstr>Владислав Петрович Крапивин родился 14 октября 1938 года, в Тюмени в семье педагогов. Советский и российский детский писатель, автор книг о детях и для детей, в том числе фантастических.  </vt:lpstr>
      <vt:lpstr>Главный герой повести «Та сторона, где ветер» - мальчишка по имени Генка, самый обыкновенный. У него проблемы в школе, а ещё он любит воздушных змеев. И вдруг судьба сталкивает его с другим мальчиком. Этот мальчик, Владик - слепой, беда приключилась с ним в раннем детстве. Слепой, но не несчастный, он делает все сам, и не любит когда его жалеют. А ещё есть Илька - настоящий непоседа. </vt:lpstr>
      <vt:lpstr>Слайд 20</vt:lpstr>
      <vt:lpstr>Слайд 21</vt:lpstr>
      <vt:lpstr>   Гена во время летних каникул каждый день запускал конверт вместе со своими друзьями. Один раз во время такого запуска  они увидели новый конверт,но он не отвечал на позывные знаки. Мальчики решили его подбить. После того, как они его подбили, Гена отправился за ним, но когда пришел -хозяина не было. И вот,спустя какое-то время, он увидел хозяина конверта. Это был мальчик низкого роста,одетый во всё черное. Гена никак не мог разглядеть его лица,а когда мальчик поднял голову, Гена понял, что он был слепой.</vt:lpstr>
      <vt:lpstr>Слайд 23</vt:lpstr>
      <vt:lpstr>Мои впечатления</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Отзыв о книге  »Морской волчонок» Майн Рид</dc:title>
  <dc:creator>Пользователь Windows</dc:creator>
  <cp:lastModifiedBy>Admin</cp:lastModifiedBy>
  <cp:revision>14</cp:revision>
  <dcterms:created xsi:type="dcterms:W3CDTF">2019-08-26T15:47:55Z</dcterms:created>
  <dcterms:modified xsi:type="dcterms:W3CDTF">2020-04-09T17:27:40Z</dcterms:modified>
</cp:coreProperties>
</file>